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290" r:id="rId3"/>
    <p:sldId id="258" r:id="rId4"/>
    <p:sldId id="259" r:id="rId5"/>
    <p:sldId id="279" r:id="rId6"/>
    <p:sldId id="263" r:id="rId7"/>
    <p:sldId id="264" r:id="rId8"/>
    <p:sldId id="281" r:id="rId9"/>
    <p:sldId id="261" r:id="rId10"/>
    <p:sldId id="266" r:id="rId11"/>
    <p:sldId id="262" r:id="rId12"/>
    <p:sldId id="280" r:id="rId13"/>
    <p:sldId id="283" r:id="rId14"/>
    <p:sldId id="29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CC3300"/>
    <a:srgbClr val="A50021"/>
    <a:srgbClr val="CC6600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CC3082D-5B18-471A-91CF-148AAC2ABF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320637-3A94-443F-8E6F-8CE762A709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EE0E55-C1F0-4DBD-AFCE-2DDA06DF9D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5CDAFE-8A29-47AD-9783-3BFE726913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4DB4F016-4B9E-4603-8E23-DCFFE2A91C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74D0C-14CB-468C-8307-9969C1E367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47A204-D634-407C-81DD-D8E9F89BF3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511AA8-42D2-4CB0-A8FA-2ADCA4F4F1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641947-E33A-4D69-BA5F-F84C09257F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DE3D90-487F-4B79-A9AF-94FA989182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F9669C15-A631-4E02-882C-9A573B311A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D81A1197-8585-4716-A147-360DBC89C7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12" Type="http://schemas.openxmlformats.org/officeDocument/2006/relationships/slide" Target="slide1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11" Type="http://schemas.openxmlformats.org/officeDocument/2006/relationships/slide" Target="slide11.xml"/><Relationship Id="rId5" Type="http://schemas.openxmlformats.org/officeDocument/2006/relationships/slide" Target="slide6.xml"/><Relationship Id="rId10" Type="http://schemas.openxmlformats.org/officeDocument/2006/relationships/slide" Target="slide13.xml"/><Relationship Id="rId4" Type="http://schemas.openxmlformats.org/officeDocument/2006/relationships/slide" Target="slide5.xml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3568" y="1484784"/>
            <a:ext cx="7992888" cy="1470025"/>
          </a:xfrm>
        </p:spPr>
        <p:txBody>
          <a:bodyPr/>
          <a:lstStyle/>
          <a:p>
            <a:pPr eaLnBrk="1" hangingPunct="1"/>
            <a:r>
              <a:rPr lang="en-US" sz="4000" b="1" dirty="0" smtClean="0">
                <a:solidFill>
                  <a:schemeClr val="bg1"/>
                </a:solidFill>
                <a:latin typeface="Bookman Old Style" pitchFamily="18" charset="0"/>
              </a:rPr>
              <a:t>“</a:t>
            </a:r>
            <a:r>
              <a:rPr lang="ru-RU" sz="4000" b="1" dirty="0" smtClean="0">
                <a:solidFill>
                  <a:schemeClr val="bg1"/>
                </a:solidFill>
                <a:latin typeface="Bookman Old Style" pitchFamily="18" charset="0"/>
              </a:rPr>
              <a:t>Ивановская область в годы войны</a:t>
            </a:r>
            <a:r>
              <a:rPr lang="en-US" sz="4000" b="1" dirty="0" smtClean="0">
                <a:solidFill>
                  <a:schemeClr val="bg1"/>
                </a:solidFill>
                <a:latin typeface="Bookman Old Style" pitchFamily="18" charset="0"/>
              </a:rPr>
              <a:t>”</a:t>
            </a:r>
            <a:endParaRPr lang="ru-RU" sz="4000" b="1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051" name="AutoShape 5" descr="data:image/jpeg;base64,/9j/4AAQSkZJRgABAQAAAQABAAD/2wCEAAkGBxQTEhUUExQVFhUXGBgYGBgYFxscHRocGBoYGhwcHRgYHCggHB0lHBwYITEhJSkrLi4uFx8zODMsNygtLisBCgoKDg0OGhAQGiwkHCQsLCwsLCwsLCwsLCwsLCwsLCwsLCwsLCwsLCwsLCwsLCwsLCwsLCwsLCwsLCwsLC4sLP/AABEIAMIBAwMBIgACEQEDEQH/xAAcAAAABwEBAAAAAAAAAAAAAAAAAgMEBQYHAQj/xABLEAACAQIEAgUGCggFBAEFAQABAhEAAwQSITEFQQYTIlFhBzJxgZHRFDNCUlOTobGy8BUjJENic7PBcoLS4fE0Y5KigyVUo8PTFv/EABkBAAMBAQEAAAAAAAAAAAAAAAABAgMEBf/EACcRAQEAAgIBAwQBBQAAAAAAAAABAhEDITEEEkETMlFhcRQiQpHh/9oADAMBAAIRAxEAPwC8cIwVj4PZ/UWZNq3J6tfmL/DTr9HYf6C19Uvuphwc/s9nU/FW/wAIp2JrMFBgcN9BZ+rT3V34DhvobP1af2FFFqacWsPQDf4DhvobP1Se6jpw6xys2/qrf+mnq4cd1HVQO6ls9GH6HsfQWvq191FvcFskaWbQ7ST+rQaB1Lax83NUtHdSGOUdW2ZsqgSTpoF1P2Cls9Gg4Fh/oLX/AIL7qMOBYf6Cz9WvuqVy0UrRs9GH6Gw/KxZ+rT/TXV4PY+gs/Vp7qfR6KIW8aWwZngmH+gs/Vp7qMvBMPHxFn6tPdQx5E2W17N5P/wAge16/jP78qfWIZ2QMMyhWIJ1AbMFMdxKsP8pqp2DD9C4cfuLX1a/6a5+iMN9Ba+qX/TUxdsQJ3pAEUXoI88HsfQWPql91dbhGH54ez6RaX3U/VJ2k0Yoe4+ygIv8ARlj6C167SffloDheHG+HtD/41I/DUkbZ7vsrgtEcjRul0YpwjDHUWbJHeLaR7YofoXD/AEFn6tPdTs2T3EHwmuAP3e0a+2nsGo4Nh/oLP1ae6iHg2H+gs/Vp7qfF/wA/70ZVmmDA8Fw/0Fn6tPdSTcKsfQWfq091SzDekDQDBuF4f6Cz9Wnuoh4dh/8A7e19Uvup+6+NJsviKCM/0bh/oLP1a+6u/o7D/QWfq191K3IpEt66ZONgbB/cWfq091F/R2H+hs/Vp7q617wodd4UyZx0vwlsYu4BbtgdjQIB+7Twrtd6Xv8Atdz/ACfgWuUGvXCWYYezCKf1Vv8Aet80f9n+9Pglw7W1HpuMf/1iu8Ct/s9n+Vb/AACpEGsrT0aC3dEdq0PUx/uKDW73JrX/AIP/AGengT8xRslLYR3wa7za2PQjH73rhw17ldt/UMfuvioTpX0tuYLGYe29icLdBm6AWbPJlAAYBAho1LbCrfbdWUMrBlIBDAyCDqCCORFPVMytWLw3uWyPCyw+03jQx1hjbcFtMrSMi9oQZGs0/AowQAju50gZrauEAm6ddfMXn6qU6s/SP6QLf97dKYVGyLn8/Kub/FAzfbNK5KDMzhW+lueyz/8AyqJ6UYq7hrHXI+Yq6go4SGDHKR2FUyJBmfknuNWMAVTvKbacphmQjILxDjWTms3VWI0IGp18Kc8lfDvDeOLjV6lCbV+UdUaSJturyGAgxlmDB8NJqdHB2TFriRccSvVupllZSdABuhBgztoZ3mqB0JaMdZidSwM+KNI9FbDW+2Ujm48DUR+ikU/vPrrp+96oXFfKiMDh7Aa0rXGSAgYkwnZLGfNWQQNSTHKpjot0tu45sOwARLiXHuIUgjq8gkEsZUtcTUcj3zE5TpUqzvgbcarm9JJ+0mm78PsH90h9VP7gNFk1ltoj/wBFYf6FPZQHC8PytJ7KkM1DfelujSMbhVjcWV/8a7b4bY+TaUegEGpJtNhTdkO47Po/MH1090aN/wBH29fjJ/nXf9elGGCOmR7ikSdHmfStzMv2TS6Bu/7K60+qjsaNn61Z/WE/40U+3Jkn7KSS/eEBhauHSSCbZ21hGzA6/wAfOnru35FJhJ3jxqi0btxBR8Yj2ucuoy+u4ha2PWwpxIgEag6ggiD4g86Z4xntrFpwWgkAxPLxAA25DlJpGxYRhmVGsMSc2TKNZ1zLrbf0kEjvBplT5mHOknUemkLmKNv4+Mv0ySqafPWSbY8ZZOZK6CndxD3ew0yM3Ud1JNbp0/5k0mxHdQGZ9LU/a7n+T8C0KU6YH9ru7fI/AtCmGncEX9nsfyrf4BUgtumPBP8Ap7P8q3+BakSaxMFtV0KO6gzj00UTy2oCN6T8BtY3DPYu7NqrDzkcea6+IM+kEjnVQ8nXHLli6/DcUIu2zCnlJGYQfmXBLpyBldOwK0IodqpflG6KNiUXEWBOJsAwBobqTJtz84HtIeTD1isb8ULyGrh9NVfoD0qXH2M0g3E0bYZlM5XyjQExBA2YEbQTZwtKyymSwx7IAYMJYT4hiCPUZHqpXekMEFhwggLccGebFi7erMxpcr3CaVMAKqXlWZhwrEMnnJ1TiDBGS9bJIIMjSdqtsVXPKPZzcLxv8lz/AOMN/anPJVWbYS1xOyluQM1l4PIXdwD3CfZWpsco20HLT++lYzx24yvhbkkOcJhnLTucvnaajUNz5eNXzgWHPWkuWaFywxkdqGOUkklZ0g857hW06jL5Mcf0S6+4rNZw/YLhWMOcuYlRlZIUHQyrZhUrwngxsursbfZt9WEtqQAScztmYliWI1neJMmSZuQNo9lEafyKzudrSYyOq0710ieVFLVwNG8eo/mKlQZPRQCEc6UZqKwjcgCgCx3mk4H5/wBqVVJGhEV3qvX+fuoBv8IA3pUXh4f8Um1kDeB6SBPP10g8d8+gE86YObhnbX2UjbzDztfs+3/ak8x5Ix9Pumjozfwr7T7vuoBHFYRLhE5lYHskEqdiN1I5E6TUctp7Lt2rl1SCdSGKkRAk9s5gT3xl5SSZcyZlmM92n3CiiwOSz6ST99MiBvH5RQeBOu23p8Kj+GkhrlsZsilSg1hQyyVXMPNDTHIB4GgFS95gFLMAABJNN8JYIDMRDO2dh83RVC+pVAPjNMnDO2Uek0Xqp0mPVr9tLlY5Eej8xXYU70Ey7phajF3e18z8C+FClemSKMZdH+D+mldqg0Xgrfs9j+Vb/AtP1131qK4G/wCz2f5Vv8AqRW73Vgo6DeFGDemmpuTzij27hjTWmDg0CvhSPWE8qNJ5wKAzHphgLnDcYvEMPAs3Hi8sEBLlwgMzHXLauQAxHmsqsATArReEcTTEWkvITlcTBOqnZlaCQGUyCPCi43BpdRrd0Z0cFWU7EHQg+FZhwvibcFx3wTEEthLutq6x0C6AExMMkZG71ytoFE190/ZeGs2LpzPIEBhkjmMiEn05yw9VOFfuFMkBzN39nTu3++D7KcQfz/tSUO6zvpVS8qeI6rheK7WrqtpRIktcZViD4En0AnlVsVSd6o3SNhieKYXCBv1WG/a8RroXEdQhjnJzR3NPdRj5Kofpnw7qjhUJJy4VLWo1m0SNeWpatBwBByuBGZQ3h2hPtgiqb5TMpawRvlcHfaVIOvjOvhVq4PeLYey8atatmPHItaz7WV+5ME6d1Jkemmqi7GpVfRNd+Dk6s7E9whfHl6KxbHAUeAopcd8nuGp+yiCwm8EnvMn7TQvXQuURGYwO/QFj7FBPqpyAsH7hPqj766oJAMDluDPs0pJ7n/Emd/GjKx3B0oBVrUjuP2VzKPyTROspWzaLiZgager/AH+6n5AoYDkB+dKBvx3UjcssNCPz9xpM2yOcT9860Au93u9tN2uxyFGRBuTSTstMFVf1UDc9NIF/QIGvhp+TTEt1s7i3tOzXB94Tx3bwGpCOkPWuD+6UgiZ7bDY/4FO3ewnTKMzl7hGxFM1PIaabbQPQK6bnf+fVRsFjfJ3riXNdZPhSRvcqJmPpoGmedMnHwy7H8H9NKFJ9MI+F3f8AJ+Ba5Vkv/BT+os/yrf4BT9G8KYcGI+D2df3Vv8Ap6twaQG9lYGcQTS1pQPCkFc/NHrNLKG5kAeA/uZ+6gzha7kA3+2klXxJ9cfdR1tDeNaCE61dgQSOQ1+6q/wBPeA2sZhGt3CLbBg1q40AJcOizPyTsRGx9EWkVROmXHDbxS2nBFvq1YNPNmcEkd0ACeUHvmrwm6Wd1NjdCvhNi5bwl5c8WBF9A72wqsxS2XMBiATDdwAOu9zIbaSPVG/pH21FdCCIuxEdg6RrIbXTflU9icTbGjMJ7hqfZWmWPfSccutmjIIg5jPiSdPSapnEuhF98ZdxGGxr4ZL621vKlpS5FpVRQlwkZQQO7efO2EjiOmlpMRds3FZFtKrG4YjtZSogd4Jg96mp+24cBgwKkAgjmCJHtEH1io1livcrLuk3QyzgVW7aa8zXSEutcuZ8zAM2cmAczdqeWlXbotcnCWJOyAegAwPYBHqpl5RrRbBq0jsXUY76gh7f3uD6qr3C+JD4Jh7cvAN5rmRSx0ukIvhOcQTpOUaVph3iyy6q28f6SJh2CIouPue1AUekAyT3ct/AxrcVXFqDcLWkXLKKVlmJAmSQYBI0I3OkkVDcRwCZFvWWLW3JBDEFkbfK2XSSCDTThaIUvBzbXsiCwMgh0GYkTC8tp1HjRMZBbb5XvD4+zk6u3cyyARncl9RIP66eWo0jWm6YTEPdUm6920DcADpaWGyMM2ZApYDNlyxrqZ0rGOk9m8l7P1ha24ASH7CTlBzwew4Mtr4b7Vzg/SbF2GYq15kjMqh2YagkgGCwJkkZtBr3irvcGMsb7w8uEAvFTcGhZdm/iAgR6PClkxCEsAytGhAYE+sAmPXFYf0t8oOKTqlt3A1q5bzmVKsZJEFkIIgaEbTO9QWF6Z292R0Yc1gx65Bqbxyn7svl6P60KYEeFRPAePMnV27isVYlVcCdScwQx8oKyj+KCQN6pvCTiVGb4cziJFq3DsAcv0yT80dkGJMGTNSnRbhqYlw15SWssrWycysufMN5kbL46CSaV47Pke/ay8Gv4m5mv3z1a3B+qsc0STDOd85BBI5SRUi50764lllHrmSdd51mkrWKDPkBGaJy949Wk1Fl2uWaHCzypvibioQrGWbzUXVm5ExyAnVjAHM0TieI6vTOic2YiSFgyQM0A6fK030MQU+D4zDkN1bhmOrsxl2MQCxaD3gDYACAKPbR7oUXBF4N4iAZFpTKgzILHd2n0ASIEgNTlrPgN51pRL6kkKQYiYKmJ2kCjG4Y1+yl/Jw16k0hdstzp1dBpsUkc5Hgf+aRkEg86Kp12/I9FGYDnH5/JoZtdI9VMme9Lz+13P8n4FoUOmAPwu5/k/ppQqiX3gi/s9nT91b/AKkRNR/BW/Z7P8q3+Bafi7WFUXtjvpWB30yN2ui+aID8GdqMk7TTFXNKLcMSSBT2Dz0ms48qVgddZcDe2ykz8xpH4zWgZRzqneUm3Nqy0Hs3GXQaDOubX1qNarG9py8I/yeX3i9bDGOwQJ8WGnhrqPEVB8Y8ruHs3jbs2WxCgw13rAgOuvVjKcw/iMT3RrSFjEMmGxpTzvgt3XmPNB38CayC5dDKoiGGmgAkd55lpMegCuiW6ZzHa9+UK6cVjLOJwcut/DW2MhYWGe2UaTlBGTWT38qsHAOl13CSbzWy92FW2AFtLkAgqFA11M6xqNdqbrwy5YwOBW4uVurukjn2rrOAe4gOPbUdi8ItxSjiQfaD3iu7h9PhljMsmOXJZlpKdLOkuIxGHdLlwheyYUBYIbTzQD9vITNRfR26eqD5mJUkEncneQeRiIPhVav8AE3tBrDgNHZDHeOR8dKV4b0qFm0yZM5LSJ0XaDPM7DTT01fNx8eOP4Oe6r3c4+7W+qQMEDFszsGJYlpMAanUbk7E7HKHCYKHVrqB7bCchOlxWBG45HX1j0iqr0f4sLySQAymCAfYYOscvVVy6O8ZS2rpfVnss4AAU9g65nVp3HZlBvIPp4rj+Fd7OOEcTsYZlwmMVThm7OHvumi6aWrjHzWE7g5ZkiATkmMd5OMCWzJbNppJ7JOXWdckgEeExy2oY/gqNaPm3sNcG+4I5TGxBjUbEDY7Vq5gHwVv9nu3ltgwAGJCgye0NtNBMawJ1qZxXK/21f1Ou4ZdOPJribmQ4bqrgRSuQEWzEiIDdnTX5Q29VZnxjo7isMCb+Hu2x85lOXXbtjs/bWx4LptfXS4qXR4jIf/UZf/XkPGrBg+m2HYQwe2YM5hnB7xK66+IAqsuDmx8zf8CZ4VS7V9Aq5udo6/wwmbb1VIYbHXLUtbussltjodSdeR51ZbmEw+NVjlsokEFlym5BmZCGEnlmzbDTQUTE9GsIl20rXSc7gC0XMuSToCkNuxmTz1NZb/J6P8FxF7uGt3XxKIojrHK6ls4CicwVTMDUEGRoQZM1Ci4rMJKqZYQPGOZOp2kRyqkXriNhuoup1Vu51Z622SQpGRlJVpHJJEgweRNWm/jFK5lZDzjMNQfT7fVTSjuLYI3XOVsrup7U7xOUOQJyKXJhY1nvNRnD8DcVzmtusjbL4+EifXVpwqjRtGnYqQRHgacldKi52LmLM8Xi7lvGqQXtsV03UldeXNZHPSRV+6O457tkG40tmImANNI2ApTGYS3dAFxA0GRPI7SCNRpppyNK8OwC2kypMSTrrvE60ss9w5jqnMjuoMvjXV39n20oyCPCoWZlB99cFudo/Ppp6qr/AM0IB8QKeiZV0xB+GXd/kf00oUv00UjGXf8AJ/TSu1RLdwcjqLP8q3+BaWxuMW1buXXkJbUu5HJVEk0lwhB8Hs/yrf4BVN8sPFMOuF+DXc/WXYe2VGgyNGYmR/EI8Qayk3dA6w3lEs34XCW7t+4SyraVIYwCQWZjCqQGOmYwNY1i22cRLQHUMoBZDGdZmMyhtNj7DFeVbF97ThkZkdTIZSVYHwI1BrSugvHc4FqwMLhbsM929cdizqDJKl5AaDt4MRBNaXAttqV2Pd7f9qOt8jkR7PfVZ4V0iFxWYE3EU5TcVSIO/mnUj+KBqDvvUzaxSsJVgR3is9WKl2b9L+P/AATB3sQIJRRlDhoLMwUAwQYJPfWRjyntdJ65VcE/F3B2R/LZIyGCdcv31O+XDigGGsYcHV7huEfw2wQOekl+75J7jWMZq6uCSTdRl22LopxfCNikliLT5rbpdI06xWTzgYZCWjkRGo513iHAuCcPxIum7exDKc6WSQVBB0zMFBZQRzJmOetZFhMSyMGQlWUyCORp1iOINcYtd7THmIHIAaARGm1dfHwYZXfekdxrfHulvw9FICBFYwFWCPCTrEctvZpBzHLbly+zX7aguilwEXAGX5JC5gDzBIUmTuBp31L3btdvHjjJrHw58/O6rvH+FZrqlWP6xiO0SQvcBzj28qhsNwa7cLC2ubKJMEDTbmRNWTi7wbRPK4PtFF6LXIuvHNTp6CDUc3pscpteHJdKzba7h7gMMjjkwIkeIO4NX3g3E0vWlyEhgJuKWmHJ1YLHZUjKBvtqeQY8dvoGBcZgQQRAPiPZt66ra3wlwXLP6s924PeCCdvCuX+mznePa/dMmsdHukFzCsY7dtvPtnY+InQN489jyIvQw1u/b67DHMhnMh3U81g/cfVINYfgOPBgM4ynnGoqycE49cssXsXMpIg7EHeJB0JEyJ29s5ZY3G78F+qk+O9HiM12z5g1dToE8QTpl5QdvHkxfgj9ULiEOJM5ZI5baa66en7ZDgnS6/bxDdcBeS80MhAhiwCkqIgMROg0M6yIKzeM4AbF1ms5rdq4shH1UNEEqCZAgxB1E8xpWk9Rnj1U/Tl7Z+uLIIZdSCNTtoeZ7vCrbgemrNcIviLbwJs6G2BOozZi3KSe6QOVUqCLr2rxYXUJzZp7WpOgyLpl7QaAGEmBGrm5iktjWAPtPoFejjxcPPh7r/1z5Z58eWovHFeibGyxw7K4gOq7EiQRlOoYxtMTHjUvd1ssWzGLZktkI83uawPZIpj5LeNfCLN1I+JdQpOvZuBmgehg+nIEegXTrjoOevsHsrw+XHLizuF+HoY6ykyVzoS8Lc8Ttr3bidJ5aHYDTvsbsT4cp1/P/NFtrllgqgtuQACfSa5dtNzI9ZH3c6xva5NQookeikUxEHvHsplcxyKHJdIt6uMwhZ1EzoAf700PHsP1HwkvFrUFu4jkViZ8IkyIo1T2n2vry+2uLcG8ie6mttSQGXUESG0III0NKqNCTp9goBd3Ez9/vonWnl+ftoisDz0HdXcgO359tMma9My3wy7/AJP6aUKL0yB+GXdPmc/+2nhQqiXbhLTh7P8AKt/gFZ/5a+A3L1m1ibYLdQGVwOVtu1njmA0z/iB2BIvPCviLP8q3+AU6a9BCkrJ5GNR6DuPCspdUV5TXXc+upTorgutxuGtNmyvetq0HKcuYZoPI5Z1q4eUzoGMOTicMv6g6ug16onmP+2f/AF22is+AI7/D0+Fbb2TdeKXLuFdPhF/EGxbC9R1SIAzKdEuhcoFyIPaGRgpMg6VJ4GbihyrYW67MFU6FwASOywEnKCxEaDXUanP/ACc9MrQstgscwKH4truqZTvbcnYTqCdBrqIFT+NtWsBiGvMrYiAotM98g2ToMt24d0IjKduTAEhmnXwDXp70abFujO5t3UTIuha0wBZt/OQydTB5aVl3GOE3MM4S8AGIzCGDAiSJkHvB0MHStzxfSVLdvLi7ds3oLG2lxQoU7EmT1en+KY7OYmKz/pxhFu21dsRbuXEBKpYUsiq0GGvtAJiDOnOFE1eGdhM+Eeqrf0o6FvhkS7afrbVx1tqIOfMwYqIUEMDlIBB1IIgRVVv4O5b89GXYwywddtD31a7PTZrgtriLaxauWblprShSrWj8obupBbQMpBiCBpW+HJlveJKpcUglWBBBIIIggjQgg7EU7wvFLtvQNI7m1HvFat0zxHD8bghiEuBP1ihmW0puIuftEoQGMNdB0YBs7GTVQ4V0HTEWXNjEi5cV1ClEY2yrhsouSA9psyOCSCBKnY5h04eqnnKaTcdoPFcWF1VDDKQ4J1kRqD401TEEDskjQgwdx3aUxooMbGuq83t1vuI9k+DxrhMzQQa7TRcHiVDDrFzLrscp8DMGYOsc4qZNhF27ciQR5uvjEnxiPTW/HljydYpyvt8mWEwxY7wKe3Xa3kgmBMCeRMnlzo+DsO7DXQb8gBU78AQdorJG0it7wY/5MLzdjcE4grSWySuUDNcCFWYkKw5kKQWMbATIrQeIdIusthrXbKAozsczjLALxsVOhzgR2hIB0rFcJxHLfDjQ6gdkNqdI7W2k6jXWrbg8R1VxGPmoYuLvmU6XFI2IKkrHhXieo4phnZHRjbqHOJunFOqXH/WE/qbhiVckFULfRs0CPkkgjnOb4zFOXOctmkgyII8I5eitFs4RrV51MlrVxlBnWbbEBpB3MA71T+mOHCcRvCJR7vWAa6pei4o11nK4HfpU8XP9Pfa8ZtavI90ns4NsV1pMultkX53V9YWE7DRp9u9W/G+V2zkW5ZsPcJfIy66NoQFI3kTHfB0qj9HsZ8EvLc/R1q+qi4VyITdt6ls2pYMBHnMCy7Zl5u8R5YHRSmEwliwskgKoAmZkqukmdee2tcvLl787k1nhdBxzi1669q3g7iWzbzpcuL1UcwM571iV88GdhoIjG8G4reso2IxuHwtwPEdYwcIBGYsk5mG2Xu3I1rPeI+UbiF7zr5UdyiBz5GRt91V3E8Qu3PPuXH/xOx8OZ7qgLH07FqxiVXDYm5fZVBuXCAALjedljv5z3xJqu4fHOrZ5BPPMJn0nemtCaYal0K6ZsljJbtAMtwFsrGCpM+aZAaJWfN5kEzWy4DGJiEV7ZDKQCNQSJGzCdCNo8OdeUOH4hkcFGKk9mfT3jmPA16K6BdIRiWuW2Fu2yBSqruVACsd9QGjYAAMBRkU6q2IY3+yjBQeY9I5Uc25Om3vovVwZE/n01C2bdMi3wy7r8z+mlcrvTT/rLv8A8fL/ALaUKpK18Kuxh7RiYtJoNz2RtVV4hfVnYqGAJJ1irXwqyeoskiR1dvXl5gpDiXB1u6+a3Jv9Q5j7azxykoym4gMFxtrchjnQiI0mDpGo1HKDprWa9N+jKWSb+F7WGY6jXNZY7K065CfNb1HkWvnFcBctaMO+GGqn2bejeop7kQZ18NOYPLXcA71pJGfus8soZasvBelhtWjbuKXyqRbIj1K07qPu01ERHcd4X1DSsm23mk8v4T4/fUWSI5zy2imvys/R7pQbZZGCAEQrkapvIATKuoMbaQNDtVmxtu7goxIv27lxQrmyQLoKNBLBkH6uQQ0iBpo2sHLxV86CcUsdW1u+GzICVIEqykgFYXWde8SNyI1DKtYXipe5extu2LQzQ5CdkmOykAKoOkks3a2MiaNjrIRyqyY5kET4wwBj0gVJ9JWW1jHawhtKSGC6dnOuoEaZdToNtuVSWG6VZsK+HNmwGMzcg5mBnvMZ1MQxOg2WdaCVcI2XNGmo3HKNxvU50X6UNgzpbt3UzpcyvmBDoCFKuhDLoxBGxBggiofC3TbuaweTDRpB7oMHvBnupxxfhD2LrWyyOVALG22ZBPLPEEjnEidORrT6l1qjRDE3s7u8BczM0DYSSYHgKb1wE1zNXTefGyQtD1NdHMSC3UudH0Qn5LnQTr5p2PqPKoQGuhq04+S42ZY1OWMymqv7Yi3Y085/D8wPXTDF4i46M7SEESBpucupOp17gd9qicHezESwXSZMRPeZI8eY1j0F1juL21QKqhnECWytlVAAoUpAJ37XidNa7/U+qynWP+3Nxenk8mPESLN0NbGikMpIImDIJVtRy+/nVgs4oEDWZG/pqlX8QXMsZq8dCMNmto3UteLMbarl7I6vIznftnqy+gK5SASYryeTm92XnbpuPTWuiXRmzi7KYlgS11VzEMRDIotNAXs7pMRzNVTyndHeov2Fe2btm6oRbgABW5bDQDlGhyBNZ1hzAq3cFxS4QYW7ZzrhrxKlLnnKLjAqD2jqrG4wI0ysdTvTzyyKr8KxM7oFZT3HOq/cWHrNc1ViouE6T2rOHCWLeW9PaEyAVg5neZb/AA/JgjlWR8dskXmJiXJeFUKozMdFA0juip7onihexaWbhCLfdYYAQjEHZTpqYHcDrBqb8omOwS2RhsKudluh2vKZBIVwQbm9xjIOnZECDuKRs2inNrBMyll1yglgPOAHyo5jvImOcUZ7mZNRqNQYMxzBPMa6SZHrpewlyzeCkFbitqjAgiYkMp5FZBncSNqDSHBuhWLxWGfE2LYe2hIgMM7FQCwRN2IBBjnyk1X3SJBBBBgzyjlHfWk9E+mh4bZ6qzbS6GuPduC4zDKDCKqZZI2Ulm3mABuRe6I8S4niOsv2urN0K5u3LYtKqy0CEBaYbzW7RCgkxrQGdYKyWdQBJkaeuvSHk5tNbwCq6lXDHMxXW4NChJgSACFE/N8ageifkntWTnxTi8VaVS2SEOVpBckBjoB2dt9TWlNakf2j+1TachK1cJ0/P2UqGG0+2iKfV9lEzTvqOR76Rs66ZR8Mu/5P6aUKHTEftl3T5n9NKFUS6cFMWLMafqrf4Fp20GdIPf8A7U04UB8Hs/yrf4BTpXjurCqIYnCSsMoZTyOoPpqk8c6NN51kFh83TMNeXzh4b+mr/mIFI3LYblB9VPHKxNxlYhxO0CGVhodD+TsZqqCy1rrADoR/D2lBzQcx5ROgJ28I3TpPwBbysVWLoEggDtHeGkwZ799t9qyLjvDTqIIIPrB7iD91bTL3M9XGqncIJMCByEz9vOn3A8Z1N5HYErMOBuVO8ePMeiml1MuntoMAZI8Ka1/4f0hw1y4jX8ELtu2SA8+aDuep2YTrDExrGtW7pD0GwmPsddhRbtXWXOj2xFu5uYZRoJ1GYAEEQQdhjNqbbAkCNs0785Vhz0iR6K1Hyc8ey3Oombd0MV12uKMxIB2z2zJA2KeJpWBltq61m6CUGe22quoMFTqGVhB15GrZf6WYfEtZ+Gpce2o1tWiLSpykRJcEDMR2YkAbElXypcH/AGwXbSluuUFgoJPWCQdB84AH0zVbx3RbF2bYuXLDqkSTocv+NVJKf5gKPIXjEvgMVcFl71jDYeQbaWLJa5c5BTcVTBPc0RMdoiQ0xPQ23iXIw6LhLFv4y5iLoLkD5RUnsn+EGNdSu1UPCYN7mbKNFEux81QOZP8Abc7AE6VZeH3sDYYHPdvXRBW6GyIdIKw2oWDudTt2ebBjjejTm8trCi5iJmGFsrmgwTkOoUado6a+sxvEOF3rD9XdQq/zTvrtpz9POr/hvKNZssDatXArEG6uaCToJmDKgAHLOpO4AglwnSnE4s3Dh8OpuWwxDjRyp3QHMGlgNkOYx4SCZWBQls3DbZ1tuUSA75SVUkgAFgIGpA176kMN0Ox1y4ltcNczupdQ0J2QYklyAuunaI3HfVz4lxviWG6m+1mzbXJPwdcuZAogubZlrZYnNOp7EGNQa8enWKazftNiOw5kaHNOsgMijQ+Ph41efLnn91KSQMB5N8c4ZmtZAhIIzKXfLMm2oMMNNGkKZkE604scEu4QgALiDcIVrdtmz2wCrMUYHLnYKQTDARPcahOK9Jb95LIe+ztamCR2gYAksScxA0mAdKPwjpfibF0XAwYbMpRCGWQSCIj0HlUG0LrcQq4XC3bKWLTXEClWDA5iqkkgntAN2u8gkaRVs8sy/wD0u8SQSWtETMx1ifJO3P7KpnRkNxDEB1udayFbrM5hgEZTGQazIiFEegRT3yu9KXuYf4KiKyuQ1x80lCrAqsAACQJJk78qe0ydsw4IBdxdtQIDsyqupjMCFWSDzIGaPGtA4lhThEKrlu4m4OraytvPZs23BDhmIh7hZR2iViDMDzovoD0Qe6Fvv1lvU5CBB7gyQcxE7nTY61dv/wDI3LXmFCo2CdmPQCIHtqbZtXbPeH9BbzfGMqDLoWObWNsqHQbS3hpmq/8AAfJjhAEuXGuYgiS2uVHJ1mAM8Duza8+6lbeBupDMh0PcSN9O8VZ+D8Se6pV0MD5Q0X0RPr0ov6Kfs74Lw/DWAyYe0loNqwCxJ5GTy7hMDuFSHWHwMU3LxpMxzHKlLTHnoDO3f6qlo6G12039lLB53gd00gtoknl6PZSo0ERP57qAUKTv99IdWB91K5uUewUBruZoJmnTGfhl3X5n9NK5XemX/WXf8n9NKFUlc+Ep+z2f5Vv8Ap5l/MU34R8RZ/lW/wAC04uXPCsKoHPjSb1300YGeVBmx9VMeJ9HLOInPbBJEZjGYdxDR949tSyr9nqoFfGNaAyjpL5PQqE2gbgEmNnH9n57AHwrMsdw90JEGBI8R3g+NenLtsd879/53qC410csYjV1h4gMN48eR9B2q5nflNx/Dz/xXiT4h89yM0KOyoUdkAEkLzMAk86m+FXrdq/hjbcELdtuxBgBU84tMgGJBGuk98VotnybYUoRcBuOflKxXLPcoP3zVX4t5MXtIz2bjXiCIQoAcusnzu0RoY00nfaq98LV8kcZxm5ibzXrd97Vu3lRWtghmY6mT3TG+lWPor0s60izfZTcg9XcAy9bG6sh0VwOWxH25th8BiFtF0kILhSTlALRJEk+dGsHkD3Go74dckNOo8Bz8IqgkelZtC+4sqbasZa3IgMCw0jlzjlJA0ioXId4NKjNcaO0zsYAAkknYADc0a93ZSrDRhruN9DqO6DTBvlNSPA8TctXM9tihG7Dl3RPMGD6qjpoE0Bc26WpqzC4bmsmRB0gEuWze3lpVWx+Q3HKAohYlVbcA6iYEU0rpad6AM4HIzQNs0Sn3DGJJQfKGngQCftEj10wV6PcR+D31uywAkHIxVoYFTBHgduYnbetf6E4O/dOZVAwzAjMx7LRPmL8raCdtT6KyDpDxQYnEPeW1bshsvYtg5QQAJAPeRPrq99AGxNyxZs27jC0LpuMNAqwwGrHzhpOQGJMxU3wGt4cgLqdfEa0qLw3jlHhTcKGBOmh0EnWT9tKYdD38qykaH1lxHd6B31xkzekeFEVNNDMctqOwJgGPz99VCKWwCfs21opUA7H1f37qFtTyEneZM6Hupe2nOPTTAWTO3260rynsz4UncWdIPon8zSBuEd4igjksNY+6iO3dr6vzNJnFaxGtGtYidRQGa9MX/bLuhHmf00oV3pip+GXdSfM/ppQqiXvhLj4PY/lW/bkWnDLv4a99NeDW/2axP0SfhWnd0R4a/mBWBitB58vzpRQ0ad1cya86Otufz+RQZPNPf6qIUHOnYQAb60h1ZOoBigEso8aUWIiKOU35equOsc96ARNqJP51qH6Q8Je7aKq5BiQNlb+Fj3b67DuqftydpoPOxHu/PuoDzz0p4JftEh1ZBmzZfklogsNYJiBI7qqgVtREEan7vdXqHGcNW6ClxAV7m19k86zXpV5O1lmw5nnkO4H8JO+s6HXxNazPflFmmW4djnBByHWDmiDHzuVO+JYpSFjN1gYyxiShAyiVaNtdBpMSdK5juD3LZIg6GD4f70wuIRuIqy2TJrlKLlymQc2kGdBvMjnypOgwropR2ZyTBJ0mB6thTvA8ExF5Q1qxddS2UMqMROukgeGvdQDXDWM7qmZVzGMzGFHiW5DxqUx+AXCNBu4bEMyEfqmZxbJ554Clu7KWjWY0qd4X5McdcZg6LZyrOa43ZYnZRknXkeQ51auG+R9W6vrcSQdc6ogI1GgVzGo1Mka6CNJK90PTH4rXPJDgL6IxgG1cKtrO+Voy6wd1J/wxVw4Z5P8BhnZltZ5Jyi7lcKGXKVEjWdd++rNbwoQKqhVVQAAAFAA0ACjYDapuR6CzhIIPdufV929Loq8yoPht/egqM3OabEGYE/n87VMM4hZMa+PupQx6Pz76armHPSdhTq7fJER+fXTAFTp3RXFcgEd3OuLezAaa+iNqLeXl37+imClvET5v/NBifmiNtDRMOijQEzttS9my2/cY7xyoJy2uuoOgkc/z/vRrSgDUQPRRhaJO3qokxp/b10BmvTG5+2XdT8jl/20oV3pmP2y7/k/ppQqiRGA4tf6pB192MifvG7vTXTxe/J/X3frG99ChU0FU4vfj4+79Y3vrrcXxH0976xvfXKFLQF/S1+fj7v1je+ufpjER8fe+sb30KFOABxe/Hx936xvfXP0vfj4+79Y3voUKWg63GMRHx97l+8b30e5xe/9Pd+sb31yhTBO5xa/mH6679Y3vpC7xW+W1vXdj+8b312hTCF6QYl2UlnYnTUsSd+81UcU5IMk0KFOJRddWhQpmm+G3WUjKSOxyMc/CrLwjiN5LrKt24q6aB2A18AaFCkE03FL/wBNd5fLb3121xW/9Nd+sb30KFIwbit/T9dd+sb30rh+LX/prvP943vrlCgHWG4xiIP6+99Y3vpo3Fr8D9dd+sb30KFMFrfFr+b4+7sf3je+lBxa/wBn9dd2+kbu9NChQCOE4vfn4+79Y3vpU8YxEfH3vrG99coUAQ8XxGv6+99Y3vpza41iMx/aL31j++hQoDn6YxEfH3vrG99cbjGIj4+9v9I3voUKAq3HeIXTfYm7cJhdS7H5K+NChQpk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95536" y="332656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400" b="1" kern="0" dirty="0" smtClean="0">
                <a:latin typeface="Bookman Old Style" pitchFamily="18" charset="0"/>
                <a:ea typeface="+mj-ea"/>
                <a:cs typeface="+mj-cs"/>
              </a:rPr>
              <a:t>Викторина</a:t>
            </a:r>
            <a:endParaRPr lang="ru-RU" sz="2400" b="1" kern="0" dirty="0"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054" name="Прямоугольник 5"/>
          <p:cNvSpPr>
            <a:spLocks noChangeArrowheads="1"/>
          </p:cNvSpPr>
          <p:nvPr/>
        </p:nvSpPr>
        <p:spPr bwMode="auto">
          <a:xfrm>
            <a:off x="4032894" y="3212976"/>
            <a:ext cx="5075610" cy="3308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900" b="1" dirty="0" smtClean="0">
                <a:latin typeface="Bookman Old Style" pitchFamily="18" charset="0"/>
              </a:rPr>
              <a:t>Никто не забыт</a:t>
            </a:r>
          </a:p>
          <a:p>
            <a:pPr algn="ctr"/>
            <a:r>
              <a:rPr lang="ru-RU" sz="1900" i="1" dirty="0" smtClean="0">
                <a:latin typeface="Bookman Old Style" pitchFamily="18" charset="0"/>
              </a:rPr>
              <a:t>А. </a:t>
            </a:r>
            <a:r>
              <a:rPr lang="ru-RU" sz="1900" i="1" dirty="0" err="1" smtClean="0">
                <a:latin typeface="Bookman Old Style" pitchFamily="18" charset="0"/>
              </a:rPr>
              <a:t>Шамарин</a:t>
            </a:r>
            <a:endParaRPr lang="ru-RU" sz="1900" dirty="0" smtClean="0">
              <a:latin typeface="Bookman Old Style" pitchFamily="18" charset="0"/>
            </a:endParaRPr>
          </a:p>
          <a:p>
            <a:pPr algn="ctr"/>
            <a:r>
              <a:rPr lang="ru-RU" sz="1900" dirty="0" smtClean="0">
                <a:latin typeface="Bookman Old Style" pitchFamily="18" charset="0"/>
              </a:rPr>
              <a:t>«Никто не забыт и ничто не забыто»—Горящая надпись на глыбе гранита.</a:t>
            </a:r>
          </a:p>
          <a:p>
            <a:pPr algn="ctr"/>
            <a:endParaRPr lang="ru-RU" sz="1900" dirty="0" smtClean="0">
              <a:latin typeface="Bookman Old Style" pitchFamily="18" charset="0"/>
            </a:endParaRPr>
          </a:p>
          <a:p>
            <a:pPr algn="ctr"/>
            <a:r>
              <a:rPr lang="ru-RU" sz="1900" dirty="0" smtClean="0">
                <a:latin typeface="Bookman Old Style" pitchFamily="18" charset="0"/>
              </a:rPr>
              <a:t>Поблекшими листьями ветер играет</a:t>
            </a:r>
            <a:br>
              <a:rPr lang="ru-RU" sz="1900" dirty="0" smtClean="0">
                <a:latin typeface="Bookman Old Style" pitchFamily="18" charset="0"/>
              </a:rPr>
            </a:br>
            <a:r>
              <a:rPr lang="ru-RU" sz="1900" dirty="0" smtClean="0">
                <a:latin typeface="Bookman Old Style" pitchFamily="18" charset="0"/>
              </a:rPr>
              <a:t>И снегом холодным венки засыпает.</a:t>
            </a:r>
          </a:p>
          <a:p>
            <a:pPr algn="ctr"/>
            <a:endParaRPr lang="ru-RU" sz="1900" dirty="0" smtClean="0">
              <a:latin typeface="Bookman Old Style" pitchFamily="18" charset="0"/>
            </a:endParaRPr>
          </a:p>
          <a:p>
            <a:pPr algn="ctr"/>
            <a:r>
              <a:rPr lang="ru-RU" sz="1900" dirty="0" smtClean="0">
                <a:latin typeface="Bookman Old Style" pitchFamily="18" charset="0"/>
              </a:rPr>
              <a:t>Но, словно огонь, у подножья – гвоздика.</a:t>
            </a:r>
            <a:br>
              <a:rPr lang="ru-RU" sz="1900" dirty="0" smtClean="0">
                <a:latin typeface="Bookman Old Style" pitchFamily="18" charset="0"/>
              </a:rPr>
            </a:br>
            <a:r>
              <a:rPr lang="ru-RU" sz="1900" dirty="0" smtClean="0">
                <a:latin typeface="Bookman Old Style" pitchFamily="18" charset="0"/>
              </a:rPr>
              <a:t>Никто не забыт и ничто не забыто.</a:t>
            </a:r>
            <a:endParaRPr lang="ru-RU" sz="19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5362" name="Picture 2" descr="Первый отряд коммунистов и комсомольцев Ивановской области, отправившийся на фронт. Иваново. Ивановская область.1941 г"/>
          <p:cNvPicPr>
            <a:picLocks noChangeAspect="1" noChangeArrowheads="1"/>
          </p:cNvPicPr>
          <p:nvPr/>
        </p:nvPicPr>
        <p:blipFill>
          <a:blip r:embed="rId2" cstate="print"/>
          <a:srcRect l="6907"/>
          <a:stretch>
            <a:fillRect/>
          </a:stretch>
        </p:blipFill>
        <p:spPr bwMode="auto">
          <a:xfrm>
            <a:off x="251520" y="3573016"/>
            <a:ext cx="3882083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5" name="AutoShape 12" descr="Картинки по запросу профессия ветерина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6" name="AutoShape 14" descr="Картинки по запросу профессия ветерина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11560" y="4509120"/>
            <a:ext cx="7200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Ивановская область фактически полностью обеспечивала Красную Армию текстильной продукцией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>
          <a:xfrm>
            <a:off x="547936" y="701080"/>
            <a:ext cx="8229600" cy="77787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Вопрос 8</a:t>
            </a: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611560" y="2132856"/>
            <a:ext cx="806489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Чем обеспечивали предприятия Ивановской области Красную Армию? 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3528" y="4365104"/>
            <a:ext cx="7560840" cy="16561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Bookman Old Style" pitchFamily="18" charset="0"/>
              </a:rPr>
              <a:t>Ответ</a:t>
            </a:r>
          </a:p>
        </p:txBody>
      </p:sp>
      <p:pic>
        <p:nvPicPr>
          <p:cNvPr id="1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661248"/>
            <a:ext cx="89133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755576" y="4437112"/>
            <a:ext cx="712879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Парашюты производил завод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№3 города Иваново,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ныне парашютный завод "Полёт".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245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764704"/>
            <a:ext cx="8229600" cy="77787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Вопрос 9</a:t>
            </a:r>
          </a:p>
        </p:txBody>
      </p:sp>
      <p:sp>
        <p:nvSpPr>
          <p:cNvPr id="10246" name="TextBox 5"/>
          <p:cNvSpPr txBox="1">
            <a:spLocks noChangeArrowheads="1"/>
          </p:cNvSpPr>
          <p:nvPr/>
        </p:nvSpPr>
        <p:spPr bwMode="auto">
          <a:xfrm>
            <a:off x="323528" y="2204864"/>
            <a:ext cx="856895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На каком предприятии города Иванова производили парашюты для Красной Армии и Военно-воздушных сил?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7544" y="4365104"/>
            <a:ext cx="7416824" cy="151216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Bookman Old Style" pitchFamily="18" charset="0"/>
              </a:rPr>
              <a:t>Ответ</a:t>
            </a:r>
          </a:p>
        </p:txBody>
      </p:sp>
      <p:pic>
        <p:nvPicPr>
          <p:cNvPr id="7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661248"/>
            <a:ext cx="89133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3"/>
          <p:cNvSpPr txBox="1">
            <a:spLocks noChangeArrowheads="1"/>
          </p:cNvSpPr>
          <p:nvPr/>
        </p:nvSpPr>
        <p:spPr bwMode="auto">
          <a:xfrm>
            <a:off x="1619672" y="4941168"/>
            <a:ext cx="51845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Василевский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Александр Михайлович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171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692696"/>
            <a:ext cx="8229600" cy="77787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Вопрос 10</a:t>
            </a:r>
          </a:p>
        </p:txBody>
      </p:sp>
      <p:sp>
        <p:nvSpPr>
          <p:cNvPr id="7172" name="TextBox 5"/>
          <p:cNvSpPr txBox="1">
            <a:spLocks noChangeArrowheads="1"/>
          </p:cNvSpPr>
          <p:nvPr/>
        </p:nvSpPr>
        <p:spPr bwMode="auto">
          <a:xfrm>
            <a:off x="539552" y="1844824"/>
            <a:ext cx="813593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Назовите имя маршала Советского Союза, который родился в селе Новая </a:t>
            </a:r>
            <a:r>
              <a:rPr lang="ru-RU" sz="2800" b="1" dirty="0" err="1" smtClean="0">
                <a:solidFill>
                  <a:srgbClr val="002060"/>
                </a:solidFill>
                <a:latin typeface="Bookman Old Style" pitchFamily="18" charset="0"/>
              </a:rPr>
              <a:t>Гольчиха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 (ныне г.Вичуга).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Был дважды удостоен звания Герой Советского Союза. </a:t>
            </a:r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</a:rPr>
              <a:t> 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03648" y="4725144"/>
            <a:ext cx="5400600" cy="151216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Bookman Old Style" pitchFamily="18" charset="0"/>
              </a:rPr>
              <a:t>Ответ</a:t>
            </a:r>
          </a:p>
        </p:txBody>
      </p:sp>
      <p:pic>
        <p:nvPicPr>
          <p:cNvPr id="7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661248"/>
            <a:ext cx="89133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9" name="AutoShape 12" descr="Картинки по запросу профессия ветерина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0" name="AutoShape 14" descr="Картинки по запросу профессия ветеринар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71" name="AutoShape 2" descr="Картинки по запросу профессия шве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1403648" y="5301208"/>
            <a:ext cx="568863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Новиков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Александр Александрович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476672"/>
            <a:ext cx="8229600" cy="77787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Вопрос 11</a:t>
            </a:r>
          </a:p>
        </p:txBody>
      </p: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683568" y="1340768"/>
            <a:ext cx="813593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Назовите имя главного маршала авиации, который в 1918 году окончил </a:t>
            </a:r>
            <a:r>
              <a:rPr lang="ru-RU" sz="2800" b="1" dirty="0" err="1" smtClean="0">
                <a:solidFill>
                  <a:srgbClr val="002060"/>
                </a:solidFill>
                <a:latin typeface="Bookman Old Style" pitchFamily="18" charset="0"/>
              </a:rPr>
              <a:t>Кинешемско-Хреновскую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 учительскую семинарию. В годы войны, с весны 1942 года, возглавил Военно-Воздушные Силы Красной Армии. Дважды был удостоен звания Героя Советского Союза.</a:t>
            </a:r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</a:rPr>
              <a:t> 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115616" y="5085184"/>
            <a:ext cx="6120680" cy="151216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Bookman Old Style" pitchFamily="18" charset="0"/>
              </a:rPr>
              <a:t>Ответ</a:t>
            </a:r>
          </a:p>
        </p:txBody>
      </p:sp>
      <p:pic>
        <p:nvPicPr>
          <p:cNvPr id="13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661248"/>
            <a:ext cx="89133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3568" y="1484784"/>
            <a:ext cx="7992888" cy="147002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>
                <a:solidFill>
                  <a:schemeClr val="bg1"/>
                </a:solidFill>
                <a:latin typeface="Bookman Old Style" pitchFamily="18" charset="0"/>
              </a:rPr>
              <a:t>“</a:t>
            </a:r>
            <a:r>
              <a:rPr lang="ru-RU" sz="3200" dirty="0" smtClean="0">
                <a:solidFill>
                  <a:schemeClr val="bg1"/>
                </a:solidFill>
                <a:latin typeface="Bookman Old Style" pitchFamily="18" charset="0"/>
              </a:rPr>
              <a:t>Ивановская область в годы войны</a:t>
            </a:r>
            <a:r>
              <a:rPr lang="en-US" sz="3200" dirty="0" smtClean="0">
                <a:solidFill>
                  <a:schemeClr val="bg1"/>
                </a:solidFill>
                <a:latin typeface="Bookman Old Style" pitchFamily="18" charset="0"/>
              </a:rPr>
              <a:t>”</a:t>
            </a:r>
            <a:endParaRPr lang="ru-RU" sz="3200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2051" name="AutoShape 5" descr="data:image/jpeg;base64,/9j/4AAQSkZJRgABAQAAAQABAAD/2wCEAAkGBxQTEhUUExQVFhUXGBgYGBgYFxscHRocGBoYGhwcHRgYHCggHB0lHBwYITEhJSkrLi4uFx8zODMsNygtLisBCgoKDg0OGhAQGiwkHCQsLCwsLCwsLCwsLCwsLCwsLCwsLCwsLCwsLCwsLCwsLCwsLCwsLCwsLCwsLCwsLC4sLP/AABEIAMIBAwMBIgACEQEDEQH/xAAcAAAABwEBAAAAAAAAAAAAAAAAAgMEBQYHAQj/xABLEAACAQIEAgUGCggFBAEFAQABAhEAAwQSITEFQQYTIlFhBzJxgZHRFDNCUlOTobGy8BUjJENic7PBcoLS4fE0Y5KigyVUo8PTFv/EABkBAAMBAQEAAAAAAAAAAAAAAAABAgMEBf/EACcRAQEAAgIBAwQBBQAAAAAAAAABAhEDITEEEkETMlFhcRQiQpHh/9oADAMBAAIRAxEAPwC8cIwVj4PZ/UWZNq3J6tfmL/DTr9HYf6C19Uvuphwc/s9nU/FW/wAIp2JrMFBgcN9BZ+rT3V34DhvobP1af2FFFqacWsPQDf4DhvobP1Se6jpw6xys2/qrf+mnq4cd1HVQO6ls9GH6HsfQWvq191FvcFskaWbQ7ST+rQaB1Lax83NUtHdSGOUdW2ZsqgSTpoF1P2Cls9Gg4Fh/oLX/AIL7qMOBYf6Cz9WvuqVy0UrRs9GH6Gw/KxZ+rT/TXV4PY+gs/Vp7qfR6KIW8aWwZngmH+gs/Vp7qMvBMPHxFn6tPdQx5E2W17N5P/wAge16/jP78qfWIZ2QMMyhWIJ1AbMFMdxKsP8pqp2DD9C4cfuLX1a/6a5+iMN9Ba+qX/TUxdsQJ3pAEUXoI88HsfQWPql91dbhGH54ez6RaX3U/VJ2k0Yoe4+ygIv8ARlj6C167SffloDheHG+HtD/41I/DUkbZ7vsrgtEcjRul0YpwjDHUWbJHeLaR7YofoXD/AEFn6tPdTs2T3EHwmuAP3e0a+2nsGo4Nh/oLP1ae6iHg2H+gs/Vp7qfF/wA/70ZVmmDA8Fw/0Fn6tPdSTcKsfQWfq091SzDekDQDBuF4f6Cz9Wnuoh4dh/8A7e19Uvup+6+NJsviKCM/0bh/oLP1a+6u/o7D/QWfq191K3IpEt66ZONgbB/cWfq091F/R2H+hs/Vp7q617wodd4UyZx0vwlsYu4BbtgdjQIB+7Twrtd6Xv8Atdz/ACfgWuUGvXCWYYezCKf1Vv8Aet80f9n+9Pglw7W1HpuMf/1iu8Ct/s9n+Vb/AACpEGsrT0aC3dEdq0PUx/uKDW73JrX/AIP/AGengT8xRslLYR3wa7za2PQjH73rhw17ldt/UMfuvioTpX0tuYLGYe29icLdBm6AWbPJlAAYBAho1LbCrfbdWUMrBlIBDAyCDqCCORFPVMytWLw3uWyPCyw+03jQx1hjbcFtMrSMi9oQZGs0/AowQAju50gZrauEAm6ddfMXn6qU6s/SP6QLf97dKYVGyLn8/Kub/FAzfbNK5KDMzhW+lueyz/8AyqJ6UYq7hrHXI+Yq6go4SGDHKR2FUyJBmfknuNWMAVTvKbacphmQjILxDjWTms3VWI0IGp18Kc8lfDvDeOLjV6lCbV+UdUaSJturyGAgxlmDB8NJqdHB2TFriRccSvVupllZSdABuhBgztoZ3mqB0JaMdZidSwM+KNI9FbDW+2Ujm48DUR+ikU/vPrrp+96oXFfKiMDh7Aa0rXGSAgYkwnZLGfNWQQNSTHKpjot0tu45sOwARLiXHuIUgjq8gkEsZUtcTUcj3zE5TpUqzvgbcarm9JJ+0mm78PsH90h9VP7gNFk1ltoj/wBFYf6FPZQHC8PytJ7KkM1DfelujSMbhVjcWV/8a7b4bY+TaUegEGpJtNhTdkO47Po/MH1090aN/wBH29fjJ/nXf9elGGCOmR7ikSdHmfStzMv2TS6Bu/7K60+qjsaNn61Z/WE/40U+3Jkn7KSS/eEBhauHSSCbZ21hGzA6/wAfOnru35FJhJ3jxqi0btxBR8Yj2ucuoy+u4ha2PWwpxIgEag6ggiD4g86Z4xntrFpwWgkAxPLxAA25DlJpGxYRhmVGsMSc2TKNZ1zLrbf0kEjvBplT5mHOknUemkLmKNv4+Mv0ySqafPWSbY8ZZOZK6CndxD3ew0yM3Ud1JNbp0/5k0mxHdQGZ9LU/a7n+T8C0KU6YH9ru7fI/AtCmGncEX9nsfyrf4BUgtumPBP8Ap7P8q3+BakSaxMFtV0KO6gzj00UTy2oCN6T8BtY3DPYu7NqrDzkcea6+IM+kEjnVQ8nXHLli6/DcUIu2zCnlJGYQfmXBLpyBldOwK0IodqpflG6KNiUXEWBOJsAwBobqTJtz84HtIeTD1isb8ULyGrh9NVfoD0qXH2M0g3E0bYZlM5XyjQExBA2YEbQTZwtKyymSwx7IAYMJYT4hiCPUZHqpXekMEFhwggLccGebFi7erMxpcr3CaVMAKqXlWZhwrEMnnJ1TiDBGS9bJIIMjSdqtsVXPKPZzcLxv8lz/AOMN/anPJVWbYS1xOyluQM1l4PIXdwD3CfZWpsco20HLT++lYzx24yvhbkkOcJhnLTucvnaajUNz5eNXzgWHPWkuWaFywxkdqGOUkklZ0g857hW06jL5Mcf0S6+4rNZw/YLhWMOcuYlRlZIUHQyrZhUrwngxsursbfZt9WEtqQAScztmYliWI1neJMmSZuQNo9lEafyKzudrSYyOq0710ieVFLVwNG8eo/mKlQZPRQCEc6UZqKwjcgCgCx3mk4H5/wBqVVJGhEV3qvX+fuoBv8IA3pUXh4f8Um1kDeB6SBPP10g8d8+gE86YObhnbX2UjbzDztfs+3/ak8x5Ix9Pumjozfwr7T7vuoBHFYRLhE5lYHskEqdiN1I5E6TUctp7Lt2rl1SCdSGKkRAk9s5gT3xl5SSZcyZlmM92n3CiiwOSz6ST99MiBvH5RQeBOu23p8Kj+GkhrlsZsilSg1hQyyVXMPNDTHIB4GgFS95gFLMAABJNN8JYIDMRDO2dh83RVC+pVAPjNMnDO2Uek0Xqp0mPVr9tLlY5Eej8xXYU70Ey7phajF3e18z8C+FClemSKMZdH+D+mldqg0Xgrfs9j+Vb/AtP1131qK4G/wCz2f5Vv8AqRW73Vgo6DeFGDemmpuTzij27hjTWmDg0CvhSPWE8qNJ5wKAzHphgLnDcYvEMPAs3Hi8sEBLlwgMzHXLauQAxHmsqsATArReEcTTEWkvITlcTBOqnZlaCQGUyCPCi43BpdRrd0Z0cFWU7EHQg+FZhwvibcFx3wTEEthLutq6x0C6AExMMkZG71ytoFE190/ZeGs2LpzPIEBhkjmMiEn05yw9VOFfuFMkBzN39nTu3++D7KcQfz/tSUO6zvpVS8qeI6rheK7WrqtpRIktcZViD4En0AnlVsVSd6o3SNhieKYXCBv1WG/a8RroXEdQhjnJzR3NPdRj5Kofpnw7qjhUJJy4VLWo1m0SNeWpatBwBByuBGZQ3h2hPtgiqb5TMpawRvlcHfaVIOvjOvhVq4PeLYey8atatmPHItaz7WV+5ME6d1Jkemmqi7GpVfRNd+Dk6s7E9whfHl6KxbHAUeAopcd8nuGp+yiCwm8EnvMn7TQvXQuURGYwO/QFj7FBPqpyAsH7hPqj766oJAMDluDPs0pJ7n/Emd/GjKx3B0oBVrUjuP2VzKPyTROspWzaLiZgager/AH+6n5AoYDkB+dKBvx3UjcssNCPz9xpM2yOcT9860Au93u9tN2uxyFGRBuTSTstMFVf1UDc9NIF/QIGvhp+TTEt1s7i3tOzXB94Tx3bwGpCOkPWuD+6UgiZ7bDY/4FO3ewnTKMzl7hGxFM1PIaabbQPQK6bnf+fVRsFjfJ3riXNdZPhSRvcqJmPpoGmedMnHwy7H8H9NKFJ9MI+F3f8AJ+Ba5Vkv/BT+os/yrf4BT9G8KYcGI+D2df3Vv8Ap6twaQG9lYGcQTS1pQPCkFc/NHrNLKG5kAeA/uZ+6gzha7kA3+2klXxJ9cfdR1tDeNaCE61dgQSOQ1+6q/wBPeA2sZhGt3CLbBg1q40AJcOizPyTsRGx9EWkVROmXHDbxS2nBFvq1YNPNmcEkd0ACeUHvmrwm6Wd1NjdCvhNi5bwl5c8WBF9A72wqsxS2XMBiATDdwAOu9zIbaSPVG/pH21FdCCIuxEdg6RrIbXTflU9icTbGjMJ7hqfZWmWPfSccutmjIIg5jPiSdPSapnEuhF98ZdxGGxr4ZL621vKlpS5FpVRQlwkZQQO7efO2EjiOmlpMRds3FZFtKrG4YjtZSogd4Jg96mp+24cBgwKkAgjmCJHtEH1io1livcrLuk3QyzgVW7aa8zXSEutcuZ8zAM2cmAczdqeWlXbotcnCWJOyAegAwPYBHqpl5RrRbBq0jsXUY76gh7f3uD6qr3C+JD4Jh7cvAN5rmRSx0ukIvhOcQTpOUaVph3iyy6q28f6SJh2CIouPue1AUekAyT3ct/AxrcVXFqDcLWkXLKKVlmJAmSQYBI0I3OkkVDcRwCZFvWWLW3JBDEFkbfK2XSSCDTThaIUvBzbXsiCwMgh0GYkTC8tp1HjRMZBbb5XvD4+zk6u3cyyARncl9RIP66eWo0jWm6YTEPdUm6920DcADpaWGyMM2ZApYDNlyxrqZ0rGOk9m8l7P1ha24ASH7CTlBzwew4Mtr4b7Vzg/SbF2GYq15kjMqh2YagkgGCwJkkZtBr3irvcGMsb7w8uEAvFTcGhZdm/iAgR6PClkxCEsAytGhAYE+sAmPXFYf0t8oOKTqlt3A1q5bzmVKsZJEFkIIgaEbTO9QWF6Z292R0Yc1gx65Bqbxyn7svl6P60KYEeFRPAePMnV27isVYlVcCdScwQx8oKyj+KCQN6pvCTiVGb4cziJFq3DsAcv0yT80dkGJMGTNSnRbhqYlw15SWssrWycysufMN5kbL46CSaV47Pke/ay8Gv4m5mv3z1a3B+qsc0STDOd85BBI5SRUi50764lllHrmSdd51mkrWKDPkBGaJy949Wk1Fl2uWaHCzypvibioQrGWbzUXVm5ExyAnVjAHM0TieI6vTOic2YiSFgyQM0A6fK030MQU+D4zDkN1bhmOrsxl2MQCxaD3gDYACAKPbR7oUXBF4N4iAZFpTKgzILHd2n0ASIEgNTlrPgN51pRL6kkKQYiYKmJ2kCjG4Y1+yl/Jw16k0hdstzp1dBpsUkc5Hgf+aRkEg86Kp12/I9FGYDnH5/JoZtdI9VMme9Lz+13P8n4FoUOmAPwu5/k/ppQqiX3gi/s9nT91b/AKkRNR/BW/Z7P8q3+Bafi7WFUXtjvpWB30yN2ui+aID8GdqMk7TTFXNKLcMSSBT2Dz0ms48qVgddZcDe2ykz8xpH4zWgZRzqneUm3Nqy0Hs3GXQaDOubX1qNarG9py8I/yeX3i9bDGOwQJ8WGnhrqPEVB8Y8ruHs3jbs2WxCgw13rAgOuvVjKcw/iMT3RrSFjEMmGxpTzvgt3XmPNB38CayC5dDKoiGGmgAkd55lpMegCuiW6ZzHa9+UK6cVjLOJwcut/DW2MhYWGe2UaTlBGTWT38qsHAOl13CSbzWy92FW2AFtLkAgqFA11M6xqNdqbrwy5YwOBW4uVurukjn2rrOAe4gOPbUdi8ItxSjiQfaD3iu7h9PhljMsmOXJZlpKdLOkuIxGHdLlwheyYUBYIbTzQD9vITNRfR26eqD5mJUkEncneQeRiIPhVav8AE3tBrDgNHZDHeOR8dKV4b0qFm0yZM5LSJ0XaDPM7DTT01fNx8eOP4Oe6r3c4+7W+qQMEDFszsGJYlpMAanUbk7E7HKHCYKHVrqB7bCchOlxWBG45HX1j0iqr0f4sLySQAymCAfYYOscvVVy6O8ZS2rpfVnss4AAU9g65nVp3HZlBvIPp4rj+Fd7OOEcTsYZlwmMVThm7OHvumi6aWrjHzWE7g5ZkiATkmMd5OMCWzJbNppJ7JOXWdckgEeExy2oY/gqNaPm3sNcG+4I5TGxBjUbEDY7Vq5gHwVv9nu3ltgwAGJCgye0NtNBMawJ1qZxXK/21f1Ou4ZdOPJribmQ4bqrgRSuQEWzEiIDdnTX5Q29VZnxjo7isMCb+Hu2x85lOXXbtjs/bWx4LptfXS4qXR4jIf/UZf/XkPGrBg+m2HYQwe2YM5hnB7xK66+IAqsuDmx8zf8CZ4VS7V9Aq5udo6/wwmbb1VIYbHXLUtbussltjodSdeR51ZbmEw+NVjlsokEFlym5BmZCGEnlmzbDTQUTE9GsIl20rXSc7gC0XMuSToCkNuxmTz1NZb/J6P8FxF7uGt3XxKIojrHK6ls4CicwVTMDUEGRoQZM1Ci4rMJKqZYQPGOZOp2kRyqkXriNhuoup1Vu51Z622SQpGRlJVpHJJEgweRNWm/jFK5lZDzjMNQfT7fVTSjuLYI3XOVsrup7U7xOUOQJyKXJhY1nvNRnD8DcVzmtusjbL4+EifXVpwqjRtGnYqQRHgacldKi52LmLM8Xi7lvGqQXtsV03UldeXNZHPSRV+6O457tkG40tmImANNI2ApTGYS3dAFxA0GRPI7SCNRpppyNK8OwC2kypMSTrrvE60ss9w5jqnMjuoMvjXV39n20oyCPCoWZlB99cFudo/Ppp6qr/AM0IB8QKeiZV0xB+GXd/kf00oUv00UjGXf8AJ/TSu1RLdwcjqLP8q3+BaWxuMW1buXXkJbUu5HJVEk0lwhB8Hs/yrf4BVN8sPFMOuF+DXc/WXYe2VGgyNGYmR/EI8Qayk3dA6w3lEs34XCW7t+4SyraVIYwCQWZjCqQGOmYwNY1i22cRLQHUMoBZDGdZmMyhtNj7DFeVbF97ThkZkdTIZSVYHwI1BrSugvHc4FqwMLhbsM929cdizqDJKl5AaDt4MRBNaXAttqV2Pd7f9qOt8jkR7PfVZ4V0iFxWYE3EU5TcVSIO/mnUj+KBqDvvUzaxSsJVgR3is9WKl2b9L+P/AATB3sQIJRRlDhoLMwUAwQYJPfWRjyntdJ65VcE/F3B2R/LZIyGCdcv31O+XDigGGsYcHV7huEfw2wQOekl+75J7jWMZq6uCSTdRl22LopxfCNikliLT5rbpdI06xWTzgYZCWjkRGo513iHAuCcPxIum7exDKc6WSQVBB0zMFBZQRzJmOetZFhMSyMGQlWUyCORp1iOINcYtd7THmIHIAaARGm1dfHwYZXfekdxrfHulvw9FICBFYwFWCPCTrEctvZpBzHLbly+zX7aguilwEXAGX5JC5gDzBIUmTuBp31L3btdvHjjJrHw58/O6rvH+FZrqlWP6xiO0SQvcBzj28qhsNwa7cLC2ubKJMEDTbmRNWTi7wbRPK4PtFF6LXIuvHNTp6CDUc3pscpteHJdKzba7h7gMMjjkwIkeIO4NX3g3E0vWlyEhgJuKWmHJ1YLHZUjKBvtqeQY8dvoGBcZgQQRAPiPZt66ra3wlwXLP6s924PeCCdvCuX+mznePa/dMmsdHukFzCsY7dtvPtnY+InQN489jyIvQw1u/b67DHMhnMh3U81g/cfVINYfgOPBgM4ynnGoqycE49cssXsXMpIg7EHeJB0JEyJ29s5ZY3G78F+qk+O9HiM12z5g1dToE8QTpl5QdvHkxfgj9ULiEOJM5ZI5baa66en7ZDgnS6/bxDdcBeS80MhAhiwCkqIgMROg0M6yIKzeM4AbF1ms5rdq4shH1UNEEqCZAgxB1E8xpWk9Rnj1U/Tl7Z+uLIIZdSCNTtoeZ7vCrbgemrNcIviLbwJs6G2BOozZi3KSe6QOVUqCLr2rxYXUJzZp7WpOgyLpl7QaAGEmBGrm5iktjWAPtPoFejjxcPPh7r/1z5Z58eWovHFeibGyxw7K4gOq7EiQRlOoYxtMTHjUvd1ssWzGLZktkI83uawPZIpj5LeNfCLN1I+JdQpOvZuBmgehg+nIEegXTrjoOevsHsrw+XHLizuF+HoY6ykyVzoS8Lc8Ttr3bidJ5aHYDTvsbsT4cp1/P/NFtrllgqgtuQACfSa5dtNzI9ZH3c6xva5NQookeikUxEHvHsplcxyKHJdIt6uMwhZ1EzoAf700PHsP1HwkvFrUFu4jkViZ8IkyIo1T2n2vry+2uLcG8ie6mttSQGXUESG0III0NKqNCTp9goBd3Ez9/vonWnl+ftoisDz0HdXcgO359tMma9My3wy7/AJP6aUKL0yB+GXdPmc/+2nhQqiXbhLTh7P8AKt/gFZ/5a+A3L1m1ibYLdQGVwOVtu1njmA0z/iB2BIvPCviLP8q3+AU6a9BCkrJ5GNR6DuPCspdUV5TXXc+upTorgutxuGtNmyvetq0HKcuYZoPI5Z1q4eUzoGMOTicMv6g6ug16onmP+2f/AF22is+AI7/D0+Fbb2TdeKXLuFdPhF/EGxbC9R1SIAzKdEuhcoFyIPaGRgpMg6VJ4GbihyrYW67MFU6FwASOywEnKCxEaDXUanP/ACc9MrQstgscwKH4truqZTvbcnYTqCdBrqIFT+NtWsBiGvMrYiAotM98g2ToMt24d0IjKduTAEhmnXwDXp70abFujO5t3UTIuha0wBZt/OQydTB5aVl3GOE3MM4S8AGIzCGDAiSJkHvB0MHStzxfSVLdvLi7ds3oLG2lxQoU7EmT1en+KY7OYmKz/pxhFu21dsRbuXEBKpYUsiq0GGvtAJiDOnOFE1eGdhM+Eeqrf0o6FvhkS7afrbVx1tqIOfMwYqIUEMDlIBB1IIgRVVv4O5b89GXYwywddtD31a7PTZrgtriLaxauWblprShSrWj8obupBbQMpBiCBpW+HJlveJKpcUglWBBBIIIggjQgg7EU7wvFLtvQNI7m1HvFat0zxHD8bghiEuBP1ihmW0puIuftEoQGMNdB0YBs7GTVQ4V0HTEWXNjEi5cV1ClEY2yrhsouSA9psyOCSCBKnY5h04eqnnKaTcdoPFcWF1VDDKQ4J1kRqD401TEEDskjQgwdx3aUxooMbGuq83t1vuI9k+DxrhMzQQa7TRcHiVDDrFzLrscp8DMGYOsc4qZNhF27ciQR5uvjEnxiPTW/HljydYpyvt8mWEwxY7wKe3Xa3kgmBMCeRMnlzo+DsO7DXQb8gBU78AQdorJG0it7wY/5MLzdjcE4grSWySuUDNcCFWYkKw5kKQWMbATIrQeIdIusthrXbKAozsczjLALxsVOhzgR2hIB0rFcJxHLfDjQ6gdkNqdI7W2k6jXWrbg8R1VxGPmoYuLvmU6XFI2IKkrHhXieo4phnZHRjbqHOJunFOqXH/WE/qbhiVckFULfRs0CPkkgjnOb4zFOXOctmkgyII8I5eitFs4RrV51MlrVxlBnWbbEBpB3MA71T+mOHCcRvCJR7vWAa6pei4o11nK4HfpU8XP9Pfa8ZtavI90ns4NsV1pMultkX53V9YWE7DRp9u9W/G+V2zkW5ZsPcJfIy66NoQFI3kTHfB0qj9HsZ8EvLc/R1q+qi4VyITdt6ls2pYMBHnMCy7Zl5u8R5YHRSmEwliwskgKoAmZkqukmdee2tcvLl787k1nhdBxzi1669q3g7iWzbzpcuL1UcwM571iV88GdhoIjG8G4reso2IxuHwtwPEdYwcIBGYsk5mG2Xu3I1rPeI+UbiF7zr5UdyiBz5GRt91V3E8Qu3PPuXH/xOx8OZ7qgLH07FqxiVXDYm5fZVBuXCAALjedljv5z3xJqu4fHOrZ5BPPMJn0nemtCaYal0K6ZsljJbtAMtwFsrGCpM+aZAaJWfN5kEzWy4DGJiEV7ZDKQCNQSJGzCdCNo8OdeUOH4hkcFGKk9mfT3jmPA16K6BdIRiWuW2Fu2yBSqruVACsd9QGjYAAMBRkU6q2IY3+yjBQeY9I5Uc25Om3vovVwZE/n01C2bdMi3wy7r8z+mlcrvTT/rLv8A8fL/ALaUKpK18Kuxh7RiYtJoNz2RtVV4hfVnYqGAJJ1irXwqyeoskiR1dvXl5gpDiXB1u6+a3Jv9Q5j7azxykoym4gMFxtrchjnQiI0mDpGo1HKDprWa9N+jKWSb+F7WGY6jXNZY7K065CfNb1HkWvnFcBctaMO+GGqn2bejeop7kQZ18NOYPLXcA71pJGfus8soZasvBelhtWjbuKXyqRbIj1K07qPu01ERHcd4X1DSsm23mk8v4T4/fUWSI5zy2imvys/R7pQbZZGCAEQrkapvIATKuoMbaQNDtVmxtu7goxIv27lxQrmyQLoKNBLBkH6uQQ0iBpo2sHLxV86CcUsdW1u+GzICVIEqykgFYXWde8SNyI1DKtYXipe5extu2LQzQ5CdkmOykAKoOkks3a2MiaNjrIRyqyY5kET4wwBj0gVJ9JWW1jHawhtKSGC6dnOuoEaZdToNtuVSWG6VZsK+HNmwGMzcg5mBnvMZ1MQxOg2WdaCVcI2XNGmo3HKNxvU50X6UNgzpbt3UzpcyvmBDoCFKuhDLoxBGxBggiofC3TbuaweTDRpB7oMHvBnupxxfhD2LrWyyOVALG22ZBPLPEEjnEidORrT6l1qjRDE3s7u8BczM0DYSSYHgKb1wE1zNXTefGyQtD1NdHMSC3UudH0Qn5LnQTr5p2PqPKoQGuhq04+S42ZY1OWMymqv7Yi3Y085/D8wPXTDF4i46M7SEESBpucupOp17gd9qicHezESwXSZMRPeZI8eY1j0F1juL21QKqhnECWytlVAAoUpAJ37XidNa7/U+qynWP+3Nxenk8mPESLN0NbGikMpIImDIJVtRy+/nVgs4oEDWZG/pqlX8QXMsZq8dCMNmto3UteLMbarl7I6vIznftnqy+gK5SASYryeTm92XnbpuPTWuiXRmzi7KYlgS11VzEMRDIotNAXs7pMRzNVTyndHeov2Fe2btm6oRbgABW5bDQDlGhyBNZ1hzAq3cFxS4QYW7ZzrhrxKlLnnKLjAqD2jqrG4wI0ysdTvTzyyKr8KxM7oFZT3HOq/cWHrNc1ViouE6T2rOHCWLeW9PaEyAVg5neZb/AA/JgjlWR8dskXmJiXJeFUKozMdFA0juip7onihexaWbhCLfdYYAQjEHZTpqYHcDrBqb8omOwS2RhsKudluh2vKZBIVwQbm9xjIOnZECDuKRs2inNrBMyll1yglgPOAHyo5jvImOcUZ7mZNRqNQYMxzBPMa6SZHrpewlyzeCkFbitqjAgiYkMp5FZBncSNqDSHBuhWLxWGfE2LYe2hIgMM7FQCwRN2IBBjnyk1X3SJBBBBgzyjlHfWk9E+mh4bZ6qzbS6GuPduC4zDKDCKqZZI2Ulm3mABuRe6I8S4niOsv2urN0K5u3LYtKqy0CEBaYbzW7RCgkxrQGdYKyWdQBJkaeuvSHk5tNbwCq6lXDHMxXW4NChJgSACFE/N8ageifkntWTnxTi8VaVS2SEOVpBckBjoB2dt9TWlNakf2j+1TachK1cJ0/P2UqGG0+2iKfV9lEzTvqOR76Rs66ZR8Mu/5P6aUKHTEftl3T5n9NKFUS6cFMWLMafqrf4Fp20GdIPf8A7U04UB8Hs/yrf4BTpXjurCqIYnCSsMoZTyOoPpqk8c6NN51kFh83TMNeXzh4b+mr/mIFI3LYblB9VPHKxNxlYhxO0CGVhodD+TsZqqCy1rrADoR/D2lBzQcx5ROgJ28I3TpPwBbysVWLoEggDtHeGkwZ799t9qyLjvDTqIIIPrB7iD91bTL3M9XGqncIJMCByEz9vOn3A8Z1N5HYErMOBuVO8ePMeiml1MuntoMAZI8Ka1/4f0hw1y4jX8ELtu2SA8+aDuep2YTrDExrGtW7pD0GwmPsddhRbtXWXOj2xFu5uYZRoJ1GYAEEQQdhjNqbbAkCNs0785Vhz0iR6K1Hyc8ey3Oombd0MV12uKMxIB2z2zJA2KeJpWBltq61m6CUGe22quoMFTqGVhB15GrZf6WYfEtZ+Gpce2o1tWiLSpykRJcEDMR2YkAbElXypcH/AGwXbSluuUFgoJPWCQdB84AH0zVbx3RbF2bYuXLDqkSTocv+NVJKf5gKPIXjEvgMVcFl71jDYeQbaWLJa5c5BTcVTBPc0RMdoiQ0xPQ23iXIw6LhLFv4y5iLoLkD5RUnsn+EGNdSu1UPCYN7mbKNFEux81QOZP8Abc7AE6VZeH3sDYYHPdvXRBW6GyIdIKw2oWDudTt2ebBjjejTm8trCi5iJmGFsrmgwTkOoUado6a+sxvEOF3rD9XdQq/zTvrtpz9POr/hvKNZssDatXArEG6uaCToJmDKgAHLOpO4AglwnSnE4s3Dh8OpuWwxDjRyp3QHMGlgNkOYx4SCZWBQls3DbZ1tuUSA75SVUkgAFgIGpA176kMN0Ox1y4ltcNczupdQ0J2QYklyAuunaI3HfVz4lxviWG6m+1mzbXJPwdcuZAogubZlrZYnNOp7EGNQa8enWKazftNiOw5kaHNOsgMijQ+Ph41efLnn91KSQMB5N8c4ZmtZAhIIzKXfLMm2oMMNNGkKZkE604scEu4QgALiDcIVrdtmz2wCrMUYHLnYKQTDARPcahOK9Jb95LIe+ztamCR2gYAksScxA0mAdKPwjpfibF0XAwYbMpRCGWQSCIj0HlUG0LrcQq4XC3bKWLTXEClWDA5iqkkgntAN2u8gkaRVs8sy/wD0u8SQSWtETMx1ifJO3P7KpnRkNxDEB1udayFbrM5hgEZTGQazIiFEegRT3yu9KXuYf4KiKyuQ1x80lCrAqsAACQJJk78qe0ydsw4IBdxdtQIDsyqupjMCFWSDzIGaPGtA4lhThEKrlu4m4OraytvPZs23BDhmIh7hZR2iViDMDzovoD0Qe6Fvv1lvU5CBB7gyQcxE7nTY61dv/wDI3LXmFCo2CdmPQCIHtqbZtXbPeH9BbzfGMqDLoWObWNsqHQbS3hpmq/8AAfJjhAEuXGuYgiS2uVHJ1mAM8Duza8+6lbeBupDMh0PcSN9O8VZ+D8Se6pV0MD5Q0X0RPr0ov6Kfs74Lw/DWAyYe0loNqwCxJ5GTy7hMDuFSHWHwMU3LxpMxzHKlLTHnoDO3f6qlo6G12039lLB53gd00gtoknl6PZSo0ERP57qAUKTv99IdWB91K5uUewUBruZoJmnTGfhl3X5n9NK5XemX/WXf8n9NKFUlc+Ep+z2f5Vv8Ap5l/MU34R8RZ/lW/wAC04uXPCsKoHPjSb1300YGeVBmx9VMeJ9HLOInPbBJEZjGYdxDR949tSyr9nqoFfGNaAyjpL5PQqE2gbgEmNnH9n57AHwrMsdw90JEGBI8R3g+NenLtsd879/53qC410csYjV1h4gMN48eR9B2q5nflNx/Dz/xXiT4h89yM0KOyoUdkAEkLzMAk86m+FXrdq/hjbcELdtuxBgBU84tMgGJBGuk98VotnybYUoRcBuOflKxXLPcoP3zVX4t5MXtIz2bjXiCIQoAcusnzu0RoY00nfaq98LV8kcZxm5ibzXrd97Vu3lRWtghmY6mT3TG+lWPor0s60izfZTcg9XcAy9bG6sh0VwOWxH25th8BiFtF0kILhSTlALRJEk+dGsHkD3Go74dckNOo8Bz8IqgkelZtC+4sqbasZa3IgMCw0jlzjlJA0ioXId4NKjNcaO0zsYAAkknYADc0a93ZSrDRhruN9DqO6DTBvlNSPA8TctXM9tihG7Dl3RPMGD6qjpoE0Bc26WpqzC4bmsmRB0gEuWze3lpVWx+Q3HKAohYlVbcA6iYEU0rpad6AM4HIzQNs0Sn3DGJJQfKGngQCftEj10wV6PcR+D31uywAkHIxVoYFTBHgduYnbetf6E4O/dOZVAwzAjMx7LRPmL8raCdtT6KyDpDxQYnEPeW1bshsvYtg5QQAJAPeRPrq99AGxNyxZs27jC0LpuMNAqwwGrHzhpOQGJMxU3wGt4cgLqdfEa0qLw3jlHhTcKGBOmh0EnWT9tKYdD38qykaH1lxHd6B31xkzekeFEVNNDMctqOwJgGPz99VCKWwCfs21opUA7H1f37qFtTyEneZM6Hupe2nOPTTAWTO3260rynsz4UncWdIPon8zSBuEd4igjksNY+6iO3dr6vzNJnFaxGtGtYidRQGa9MX/bLuhHmf00oV3pip+GXdSfM/ppQqiXvhLj4PY/lW/bkWnDLv4a99NeDW/2axP0SfhWnd0R4a/mBWBitB58vzpRQ0ad1cya86Otufz+RQZPNPf6qIUHOnYQAb60h1ZOoBigEso8aUWIiKOU35equOsc96ARNqJP51qH6Q8Je7aKq5BiQNlb+Fj3b67DuqftydpoPOxHu/PuoDzz0p4JftEh1ZBmzZfklogsNYJiBI7qqgVtREEan7vdXqHGcNW6ClxAV7m19k86zXpV5O1lmw5nnkO4H8JO+s6HXxNazPflFmmW4djnBByHWDmiDHzuVO+JYpSFjN1gYyxiShAyiVaNtdBpMSdK5juD3LZIg6GD4f70wuIRuIqy2TJrlKLlymQc2kGdBvMjnypOgwropR2ZyTBJ0mB6thTvA8ExF5Q1qxddS2UMqMROukgeGvdQDXDWM7qmZVzGMzGFHiW5DxqUx+AXCNBu4bEMyEfqmZxbJ554Clu7KWjWY0qd4X5McdcZg6LZyrOa43ZYnZRknXkeQ51auG+R9W6vrcSQdc6ogI1GgVzGo1Mka6CNJK90PTH4rXPJDgL6IxgG1cKtrO+Voy6wd1J/wxVw4Z5P8BhnZltZ5Jyi7lcKGXKVEjWdd++rNbwoQKqhVVQAAAFAA0ACjYDapuR6CzhIIPdufV929Loq8yoPht/egqM3OabEGYE/n87VMM4hZMa+PupQx6Pz76armHPSdhTq7fJER+fXTAFTp3RXFcgEd3OuLezAaa+iNqLeXl37+imClvET5v/NBifmiNtDRMOijQEzttS9my2/cY7xyoJy2uuoOgkc/z/vRrSgDUQPRRhaJO3qokxp/b10BmvTG5+2XdT8jl/20oV3pmP2y7/k/ppQqiRGA4tf6pB192MifvG7vTXTxe/J/X3frG99ChU0FU4vfj4+79Y3vrrcXxH0976xvfXKFLQF/S1+fj7v1je+ufpjER8fe+sb30KFOABxe/Hx936xvfXP0vfj4+79Y3voUKWg63GMRHx97l+8b30e5xe/9Pd+sb31yhTBO5xa/mH6679Y3vpC7xW+W1vXdj+8b312hTCF6QYl2UlnYnTUsSd+81UcU5IMk0KFOJRddWhQpmm+G3WUjKSOxyMc/CrLwjiN5LrKt24q6aB2A18AaFCkE03FL/wBNd5fLb3121xW/9Nd+sb30KFIwbit/T9dd+sb30rh+LX/prvP943vrlCgHWG4xiIP6+99Y3vpo3Fr8D9dd+sb30KFMFrfFr+b4+7sf3je+lBxa/wBn9dd2+kbu9NChQCOE4vfn4+79Y3vpU8YxEfH3vrG99coUAQ8XxGv6+99Y3vpza41iMx/aL31j++hQoDn6YxEfH3vrG99cbjGIj4+9v9I3voUKAq3HeIXTfYm7cJhdS7H5K+NChQpk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395536" y="332656"/>
            <a:ext cx="82296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2400" b="1" kern="0" dirty="0" smtClean="0">
                <a:latin typeface="Bookman Old Style" pitchFamily="18" charset="0"/>
                <a:ea typeface="+mj-ea"/>
                <a:cs typeface="+mj-cs"/>
              </a:rPr>
              <a:t>Викторина</a:t>
            </a:r>
            <a:endParaRPr lang="ru-RU" sz="2400" b="1" kern="0" dirty="0"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2054" name="Прямоугольник 5"/>
          <p:cNvSpPr>
            <a:spLocks noChangeArrowheads="1"/>
          </p:cNvSpPr>
          <p:nvPr/>
        </p:nvSpPr>
        <p:spPr bwMode="auto">
          <a:xfrm>
            <a:off x="2267744" y="3284984"/>
            <a:ext cx="507561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Есть имена и есть такие даты</a:t>
            </a:r>
          </a:p>
          <a:p>
            <a:pPr algn="ctr"/>
            <a:r>
              <a:rPr lang="ru-RU" sz="2000" i="1" dirty="0" smtClean="0">
                <a:latin typeface="Bookman Old Style" pitchFamily="18" charset="0"/>
              </a:rPr>
              <a:t>Александр Твардовский</a:t>
            </a:r>
            <a:endParaRPr lang="ru-RU" sz="2000" b="1" dirty="0" smtClean="0">
              <a:latin typeface="Bookman Old Style" pitchFamily="18" charset="0"/>
            </a:endParaRPr>
          </a:p>
          <a:p>
            <a:pPr algn="ctr"/>
            <a:r>
              <a:rPr lang="ru-RU" sz="2000" dirty="0" smtClean="0">
                <a:latin typeface="Bookman Old Style" pitchFamily="18" charset="0"/>
              </a:rPr>
              <a:t>Есть имена и есть такие даты,-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Они нетленной сущности полны.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Мы в буднях перед ними виноваты,-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Не замолить по праздникам вины.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И славословья музыкою громкой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Не заглушить их памяти святой.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И в наших будут жить они потомках,</a:t>
            </a:r>
            <a:br>
              <a:rPr lang="ru-RU" sz="2000" dirty="0" smtClean="0">
                <a:latin typeface="Bookman Old Style" pitchFamily="18" charset="0"/>
              </a:rPr>
            </a:br>
            <a:r>
              <a:rPr lang="ru-RU" sz="2000" dirty="0" smtClean="0">
                <a:latin typeface="Bookman Old Style" pitchFamily="18" charset="0"/>
              </a:rPr>
              <a:t>Что, может, нас оставят за чертой.</a:t>
            </a:r>
            <a:endParaRPr lang="ru-RU" sz="19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229600" cy="64293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Bookman Old Style" pitchFamily="18" charset="0"/>
              </a:rPr>
              <a:t>Игровое поле</a:t>
            </a:r>
          </a:p>
        </p:txBody>
      </p:sp>
      <p:sp>
        <p:nvSpPr>
          <p:cNvPr id="52" name="Овал 51"/>
          <p:cNvSpPr/>
          <p:nvPr/>
        </p:nvSpPr>
        <p:spPr>
          <a:xfrm>
            <a:off x="323528" y="2420888"/>
            <a:ext cx="1908274" cy="1853381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Bookman Old Style" pitchFamily="18" charset="0"/>
              </a:rPr>
              <a:t>Старт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cxnSp>
        <p:nvCxnSpPr>
          <p:cNvPr id="70" name="Прямая со стрелкой 69"/>
          <p:cNvCxnSpPr/>
          <p:nvPr/>
        </p:nvCxnSpPr>
        <p:spPr>
          <a:xfrm flipV="1">
            <a:off x="2267744" y="2780928"/>
            <a:ext cx="288925" cy="71437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>
            <a:off x="5940152" y="1988840"/>
            <a:ext cx="287337" cy="7143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 flipH="1">
            <a:off x="4139952" y="3501008"/>
            <a:ext cx="285750" cy="142875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 flipV="1">
            <a:off x="5364088" y="5229200"/>
            <a:ext cx="287338" cy="71437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 стрелкой 131"/>
          <p:cNvCxnSpPr/>
          <p:nvPr/>
        </p:nvCxnSpPr>
        <p:spPr>
          <a:xfrm>
            <a:off x="4211960" y="5373216"/>
            <a:ext cx="285750" cy="71437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Прямая со стрелкой 135"/>
          <p:cNvCxnSpPr/>
          <p:nvPr/>
        </p:nvCxnSpPr>
        <p:spPr>
          <a:xfrm>
            <a:off x="7452320" y="4581128"/>
            <a:ext cx="71438" cy="28733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Прямая со стрелкой 142"/>
          <p:cNvCxnSpPr/>
          <p:nvPr/>
        </p:nvCxnSpPr>
        <p:spPr>
          <a:xfrm rot="10800000">
            <a:off x="5364088" y="3284984"/>
            <a:ext cx="285750" cy="158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Прямая со стрелкой 144"/>
          <p:cNvCxnSpPr/>
          <p:nvPr/>
        </p:nvCxnSpPr>
        <p:spPr>
          <a:xfrm flipV="1">
            <a:off x="3419872" y="2348880"/>
            <a:ext cx="287337" cy="71438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Прямая со стрелкой 145"/>
          <p:cNvCxnSpPr/>
          <p:nvPr/>
        </p:nvCxnSpPr>
        <p:spPr>
          <a:xfrm>
            <a:off x="4644008" y="2060848"/>
            <a:ext cx="285750" cy="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 стрелкой 147"/>
          <p:cNvCxnSpPr/>
          <p:nvPr/>
        </p:nvCxnSpPr>
        <p:spPr>
          <a:xfrm rot="5400000">
            <a:off x="3672755" y="4544269"/>
            <a:ext cx="214313" cy="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Прямая со стрелкой 148"/>
          <p:cNvCxnSpPr/>
          <p:nvPr/>
        </p:nvCxnSpPr>
        <p:spPr>
          <a:xfrm flipH="1">
            <a:off x="6300192" y="2564904"/>
            <a:ext cx="144462" cy="21590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Овал 49"/>
          <p:cNvSpPr/>
          <p:nvPr/>
        </p:nvSpPr>
        <p:spPr>
          <a:xfrm>
            <a:off x="7308304" y="4797424"/>
            <a:ext cx="1643609" cy="1655911"/>
          </a:xfrm>
          <a:prstGeom prst="ellipse">
            <a:avLst/>
          </a:prstGeom>
          <a:solidFill>
            <a:srgbClr val="C0000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Bookman Old Style" pitchFamily="18" charset="0"/>
              </a:rPr>
              <a:t>Финиш</a:t>
            </a:r>
          </a:p>
        </p:txBody>
      </p:sp>
      <p:sp>
        <p:nvSpPr>
          <p:cNvPr id="54" name="Овал 53">
            <a:hlinkClick r:id="rId2" action="ppaction://hlinksldjump"/>
          </p:cNvPr>
          <p:cNvSpPr/>
          <p:nvPr/>
        </p:nvSpPr>
        <p:spPr>
          <a:xfrm>
            <a:off x="2627784" y="2204864"/>
            <a:ext cx="793837" cy="792088"/>
          </a:xfrm>
          <a:prstGeom prst="ellipse">
            <a:avLst/>
          </a:prstGeom>
          <a:solidFill>
            <a:srgbClr val="00206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Bookman Old Style" pitchFamily="18" charset="0"/>
                <a:hlinkClick r:id="rId2" action="ppaction://hlinksldjump"/>
              </a:rPr>
              <a:t>1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56" name="Овал 55">
            <a:hlinkClick r:id="rId3" action="ppaction://hlinksldjump"/>
          </p:cNvPr>
          <p:cNvSpPr/>
          <p:nvPr/>
        </p:nvSpPr>
        <p:spPr>
          <a:xfrm>
            <a:off x="3779911" y="1772815"/>
            <a:ext cx="792089" cy="792089"/>
          </a:xfrm>
          <a:prstGeom prst="ellipse">
            <a:avLst/>
          </a:prstGeom>
          <a:solidFill>
            <a:srgbClr val="00206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Bookman Old Style" pitchFamily="18" charset="0"/>
                <a:hlinkClick r:id="rId3" action="ppaction://hlinksldjump"/>
              </a:rPr>
              <a:t>2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57" name="Овал 56">
            <a:hlinkClick r:id="rId4" action="ppaction://hlinksldjump"/>
          </p:cNvPr>
          <p:cNvSpPr/>
          <p:nvPr/>
        </p:nvSpPr>
        <p:spPr>
          <a:xfrm>
            <a:off x="5004048" y="1628799"/>
            <a:ext cx="793837" cy="792089"/>
          </a:xfrm>
          <a:prstGeom prst="ellipse">
            <a:avLst/>
          </a:prstGeom>
          <a:solidFill>
            <a:srgbClr val="00206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Bookman Old Style" pitchFamily="18" charset="0"/>
                <a:hlinkClick r:id="rId4" action="ppaction://hlinksldjump"/>
              </a:rPr>
              <a:t>3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58" name="Овал 57">
            <a:hlinkClick r:id="rId5" action="ppaction://hlinksldjump"/>
          </p:cNvPr>
          <p:cNvSpPr/>
          <p:nvPr/>
        </p:nvSpPr>
        <p:spPr>
          <a:xfrm>
            <a:off x="6300192" y="1772816"/>
            <a:ext cx="793837" cy="792088"/>
          </a:xfrm>
          <a:prstGeom prst="ellipse">
            <a:avLst/>
          </a:prstGeom>
          <a:solidFill>
            <a:srgbClr val="00206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Bookman Old Style" pitchFamily="18" charset="0"/>
                <a:hlinkClick r:id="rId5" action="ppaction://hlinksldjump"/>
              </a:rPr>
              <a:t>4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0" name="Овал 59">
            <a:hlinkClick r:id="rId6" action="ppaction://hlinksldjump"/>
          </p:cNvPr>
          <p:cNvSpPr/>
          <p:nvPr/>
        </p:nvSpPr>
        <p:spPr>
          <a:xfrm>
            <a:off x="3419872" y="4725144"/>
            <a:ext cx="793837" cy="792089"/>
          </a:xfrm>
          <a:prstGeom prst="ellipse">
            <a:avLst/>
          </a:prstGeom>
          <a:solidFill>
            <a:srgbClr val="00206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Bookman Old Style" pitchFamily="18" charset="0"/>
                <a:hlinkClick r:id="rId6" action="ppaction://hlinksldjump"/>
              </a:rPr>
              <a:t>8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1" name="Овал 60">
            <a:hlinkClick r:id="rId7" action="ppaction://hlinksldjump"/>
          </p:cNvPr>
          <p:cNvSpPr/>
          <p:nvPr/>
        </p:nvSpPr>
        <p:spPr>
          <a:xfrm>
            <a:off x="3419871" y="3573016"/>
            <a:ext cx="792089" cy="792088"/>
          </a:xfrm>
          <a:prstGeom prst="ellipse">
            <a:avLst/>
          </a:prstGeom>
          <a:solidFill>
            <a:srgbClr val="00206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Bookman Old Style" pitchFamily="18" charset="0"/>
                <a:hlinkClick r:id="rId7" action="ppaction://hlinksldjump"/>
              </a:rPr>
              <a:t>7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2" name="Овал 61">
            <a:hlinkClick r:id="rId8" action="ppaction://hlinksldjump"/>
          </p:cNvPr>
          <p:cNvSpPr/>
          <p:nvPr/>
        </p:nvSpPr>
        <p:spPr>
          <a:xfrm>
            <a:off x="4499991" y="2924944"/>
            <a:ext cx="792089" cy="792088"/>
          </a:xfrm>
          <a:prstGeom prst="ellipse">
            <a:avLst/>
          </a:prstGeom>
          <a:solidFill>
            <a:srgbClr val="00206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Bookman Old Style" pitchFamily="18" charset="0"/>
                <a:hlinkClick r:id="rId8" action="ppaction://hlinksldjump"/>
              </a:rPr>
              <a:t>6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4" name="Овал 63">
            <a:hlinkClick r:id="rId9" action="ppaction://hlinksldjump"/>
          </p:cNvPr>
          <p:cNvSpPr/>
          <p:nvPr/>
        </p:nvSpPr>
        <p:spPr>
          <a:xfrm>
            <a:off x="5724127" y="2780927"/>
            <a:ext cx="792089" cy="792089"/>
          </a:xfrm>
          <a:prstGeom prst="ellipse">
            <a:avLst/>
          </a:prstGeom>
          <a:solidFill>
            <a:srgbClr val="00206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Bookman Old Style" pitchFamily="18" charset="0"/>
                <a:hlinkClick r:id="rId9" action="ppaction://hlinksldjump"/>
              </a:rPr>
              <a:t>5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7" name="Овал 66">
            <a:hlinkClick r:id="rId10" action="ppaction://hlinksldjump"/>
          </p:cNvPr>
          <p:cNvSpPr/>
          <p:nvPr/>
        </p:nvSpPr>
        <p:spPr>
          <a:xfrm>
            <a:off x="6588223" y="4005064"/>
            <a:ext cx="792089" cy="792088"/>
          </a:xfrm>
          <a:prstGeom prst="ellipse">
            <a:avLst/>
          </a:prstGeom>
          <a:solidFill>
            <a:srgbClr val="00206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Bookman Old Style" pitchFamily="18" charset="0"/>
                <a:hlinkClick r:id="rId10" action="ppaction://hlinksldjump"/>
              </a:rPr>
              <a:t>11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8" name="Овал 67">
            <a:hlinkClick r:id="rId11" action="ppaction://hlinksldjump"/>
          </p:cNvPr>
          <p:cNvSpPr/>
          <p:nvPr/>
        </p:nvSpPr>
        <p:spPr>
          <a:xfrm>
            <a:off x="4572000" y="5085184"/>
            <a:ext cx="792088" cy="792088"/>
          </a:xfrm>
          <a:prstGeom prst="ellipse">
            <a:avLst/>
          </a:prstGeom>
          <a:solidFill>
            <a:srgbClr val="00206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Bookman Old Style" pitchFamily="18" charset="0"/>
                <a:hlinkClick r:id="rId11" action="ppaction://hlinksldjump"/>
              </a:rPr>
              <a:t>9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72" name="Овал 71">
            <a:hlinkClick r:id="rId12" action="ppaction://hlinksldjump"/>
          </p:cNvPr>
          <p:cNvSpPr/>
          <p:nvPr/>
        </p:nvSpPr>
        <p:spPr>
          <a:xfrm>
            <a:off x="5652120" y="4653136"/>
            <a:ext cx="793837" cy="792088"/>
          </a:xfrm>
          <a:prstGeom prst="ellipse">
            <a:avLst/>
          </a:prstGeom>
          <a:solidFill>
            <a:srgbClr val="002060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  <a:latin typeface="Bookman Old Style" pitchFamily="18" charset="0"/>
                <a:hlinkClick r:id="rId12" action="ppaction://hlinksldjump"/>
              </a:rPr>
              <a:t>10</a:t>
            </a:r>
            <a:endParaRPr lang="ru-RU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cxnSp>
        <p:nvCxnSpPr>
          <p:cNvPr id="120" name="Прямая со стрелкой 119"/>
          <p:cNvCxnSpPr/>
          <p:nvPr/>
        </p:nvCxnSpPr>
        <p:spPr>
          <a:xfrm flipV="1">
            <a:off x="6372200" y="4581128"/>
            <a:ext cx="215900" cy="144463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8"/>
          <p:cNvSpPr txBox="1">
            <a:spLocks noChangeArrowheads="1"/>
          </p:cNvSpPr>
          <p:nvPr/>
        </p:nvSpPr>
        <p:spPr bwMode="auto">
          <a:xfrm>
            <a:off x="539552" y="5013176"/>
            <a:ext cx="727280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Первой из них была 307-я стрелковая дивизия</a:t>
            </a:r>
            <a:endParaRPr lang="ru-RU" sz="2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764704"/>
            <a:ext cx="8229600" cy="77787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Вопрос 1</a:t>
            </a:r>
          </a:p>
        </p:txBody>
      </p:sp>
      <p:sp>
        <p:nvSpPr>
          <p:cNvPr id="4100" name="TextBox 2"/>
          <p:cNvSpPr txBox="1">
            <a:spLocks noChangeArrowheads="1"/>
          </p:cNvSpPr>
          <p:nvPr/>
        </p:nvSpPr>
        <p:spPr bwMode="auto">
          <a:xfrm>
            <a:off x="179512" y="1988840"/>
            <a:ext cx="864393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Целый ряд воинских частей, сражавшихся на фронтах Великой Отечественной, с полным правом можно назвать "ивановскими" по своему составу. Назовите первую из них. 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4105" name="AutoShape 12" descr="data:image/jpeg;base64,/9j/4AAQSkZJRgABAQAAAQABAAD/2wCEAAkGBhAQEBAQDxAQDhAPEA8QDxQPEBAQEg8QFBAVFBYQFBYXHDIeFxkjGRISHy8gIycpLCwsFh4xNTAqNSYrLCkBCQoKDgwOGA8PGiwkHyQsLCkpKSopKS8uLCktKSkpLCwsKiwpKSwsLCksLCksKSkpKS0pKSk1LCwsLCwsLCksKf/AABEIAMIBAwMBIgACEQEDEQH/xAAcAAEAAQUBAQAAAAAAAAAAAAAAAQIDBgcIBQT/xABEEAACAQMBBAcEBwUECwAAAAAAAQIDBBEFBxIhMQZBUWFxgaETIkKRFCNScoKSsTKissHSM0NT8BUXJDRUYmOTlMLR/8QAGgEBAAMBAQEAAAAAAAAAAAAAAAIDBAUBBv/EACwRAQACAQMDAwMDBQEAAAAAAAABAgMEETESIUEFMlETcYFhsdEiIzNCoRT/2gAMAwEAAhEDEQA/AN4gAAAAAAAAAAAAAAAAAAAAAAAAAAAAAAAAAAAAAAAAAAAAAAAAAAAAAAAAAADxtd6X2Vl/vNeEJYyoL36j8IR4mA6tt0isq0tXLslcS3V+SPH1LKYr34hCb1rzLa2Rk0De7X9UqZ3alKgn1UqUeHnPJ5k9oeqN5d9W8tyPoomiNHefhX9erpHIyc7Wm1HVabz9KdRdlWnTmn+7n1Mo0rbrUXC6tYT7ZUJuD/LLK9URtpckcd3sZqtxAwvTNremVsb1WdtLsrwcV+aOY+pldlqNGtHeo1adaL5OnOM16Mz2pavMLItE8PpAyCKQAAAAAAAAAAAAAAAAAAAAAAAAAAAIPj1fVqVrRnXrzUKdNZb632RS62+SQ57PFeo6lSt6cqtecaVOCzKU3hLu733GmumO1+vcOVKx3rejxTqcq1Rd3+GvDj3mOdNOm1bUq29LMKEH9RSzwivtS7ZvrfkjHTqYNLFe9+WTJm37VTOTbbbbcnltvLb7W+bZSCidX/KNkzso23XCCw6jKd5kep70vqIPnVRlSrM964JqvFyhXlTkpU5SpyXFOEnF58VxPnVZFakj3eJebMr0vadqlvjFy60V8NwlVXzfvepmGl7c+SurTHbK3n67k/6jUoyVWwY7cwnGS1fLonS9p+mXGErhUZP4biLper931MnoXMKkVKnKNSL5OElJfNHJ+D6bLUq1B71CrUovtpTlD9HxM1tFHiVsaifMOrAaA0ra9qdHCnOF1FdVaC3sfejh/PJmOlbcbeWFc29Wg+uVJxqwXfjhLHzM1tLkr43XVzVls4HiaT0zsLrCoXVKcn8Epbk/yywz2smeYmvKyJ3SCCTx6AAAAAAAAAAAAAAAAhmiNrHSqV3cu3pvNtbNpY5VK3KU+/HGK8H2m1unuvOzsa1WLxUklSpffnw3vJZfkc8MhOp+heJiN3S0np3/AKqWm07Q+MZPqdNM+O493l1nTwa+mWenbuwaz0rJpo6t96qKky1kEqLbwk23wSSy2+xGuZ+XNhAMh03Z/qdwk6VnW3XjEqiVGLz15qYPS/1Qav8A8ND/AMih/UVzkr8w96Z+GGAyS52b6rT/AGrGs+OPc3Kn8DZ4l5plei8VqNWi+yrTnT/iRKLVniTaXzE5IBJ4qU2VKr2lsHu8vJhfVVFeUfKSme9aPS+lMHzqo+0rjV7SUWebSuv/ADnie3pHTO/tMKhdVYxXwSftIeG7PKXkeFGaKkxMVty9iZjhu/ZvtIuNQrSt69GGY0pVPa0sxWFKMcSi88XvdT6uRsY1XsL0rFG6uWv7SpCjB91Nb0vWa/KbURxs8VjJMVbse/T3AAUrAAAAAAAAAAACCSANUbbtQbdpbrlipWkvlCP/ALGrTPds0n/pCHYranj/ALlQwI5ubveX2Pp9Yrp6jfBnxXXUfbLkzL9nGz7/AEhU9vcJ/RKMuXFe3mvgT+yuGX4Iv0dunLEqPVo309o+37vP6C7MrjUcVZv6PaZ/tGsyq4eGqcev7z4eJuzo70IsbCK+j0IqaXGrNKdaX43y8Fhdx7dClGEYxjFRjFKMVFJKKSwkkuSLh0cmW1/s+SrSKqcE4JBSmjBbr28JxcZxjOL5xmlKL8U+BdAGIavsq0u4z/syoSfxWzdL91e6/kYVrGwWSy7O6Ul1QuIYfhvw4fum5AWVy3rxKE0rPMOYtY2e6la5dW1qOC5zpYrQ8cwy15pGO/y59x1+ePrHRGxu1i5taNV/a3VGflOPveporqp/2hXOH4csA3frGwm1nl2terbvj7tRKtD+Ul82YNrGyHU7fLhShdRXXby3pY+5LEvlk0Vz0t5VTjtDCRkvXVnUpScKsJ0prnGpGUJLykiyXIGSVPBB6nRfSXd3ttb4yqtaEZd0M703+WMjy07Ru823nZ0Rs90n6LptpSaxJ0lVqffqP2j/AIseRkZTCOFhLCXBeBUceZ3mZb4jaNgAHj0AAAAAAAAAAAgkAaY200WryhLqlbJflqz/AKka8NqbbrbjZ1O1VoesJL+Zqs5+aNry+u9Nv1YKwPkzpTotY06NnbU6OHBUabTXxOUVJy822/M5rNybI+lcatFWVSWKtBP2Of7yjnku+OceGCWntEW2Z/V8drY4tHie7YyBCJNz5kAAAAAAAAAAAjBIA+W/0qhcR3K9KnXj2VYRmvLK4GFazsX02vl0lVtJP/CnvQz9yefRoz8glW9q8S8mInlojWNh19Sy7apSu11LPsanyl7v7x7+yHoBWt61W7vKUqVSnmjQhNcVle/V4dWHup98jbBJbOe9q9MoRjiJ3gABQsAAAAAAAAAAAAAAAAa821W+bOhUX93cJeU6cl+qRpg6F2iaU7nTrmnFZnGKrQXbKnJTx8kzneMzHnju+i9Lyf2pj4lWXbW6nSnGpTlKnUg1KEovDi11otJjJl4dvtaG4ei21+jUjGnf/U1eC9rFfVT72lxg/TwNh2t3CrFTpzjUg+UoSUovzRy2fZpus3FtLetq1Si+vclhS+9HlLzNNdRMcuPn9Jpb+rFO36eHTwNOaJtnrwxG8owrR650vq547XH9l+hn+i7QdPu8KFdU6j+Ct9VPPYs8H5NmmuWtuJcXNos2H3V/Md2SAp3iUWMiQAAAAAAAAAAAAAAAAAAAAAAAAAAAAAAAUzjng+KZzl066OOxvatJJ+ym/aUH1OnJ/s/heY+SOjjGenfQ6Oo2zisRr0syoTfVLrhL/ll/8fUVZadUNui1H0cnfieXO6kXFPPPmTd2k6M50qsXTqU5OM4y5xkuos5MEw+qrbzC8C0pvx8StTXgR2Wxf5VAnHZxICe+72dH6YXtpj2FxUjFfBJ+0pv8MuXlgzrRttb4RvLfszO3fq4S/kzVgJ1y2rxLLm0WHL7q9/nh0do/TOxu8ewuKbk/gm/Z1Pyyw35ZPbycrHv6P061C1wqVxOUF8FV+1hjsSlxXk0aK6j5hycvo8847fif5dFZJNWaNtqi8RvLdxfXOg95eO5Lj8mzOtH6X2V3woXFOcvsN7lRfhlxNFclbcS5OXSZsXuq9kEZGSbMkEZJAAAAAAAAAAAAAAAAAAAAAAAYAGIdOdn1LUY78cUbqEcQqY4TXVCpjmu/mjResaLXtKsqNxTlSms4zylH7UXyku9HUZ52saDb3lP2dzSjVjxxvLjF9sZLjF+BTkxRbu6Ol11sP9Nu9f2cvg2n0h2KzjvTsaymufsq7xJd0anJ+aXia81bo/dWkt25oVKPHGZR91/dkvdfkzJbHavLu4tViy+2fw+BMrVV9fHxLYINC8prw9SclnJA2Ti8wv5BZUipVDzZOLrgX6ciFIkj3SiYZDo/TzULXCp3EpQWPcrfWwx2Le4ryaM30fbXB4V5buL+3QakvFwk8/Js1OC2uW1fLLl0WDL7q9/mOzpDR+l9ld4VC4pyk/gb3Jr8MsM9nJysv05d3gbg2NVrmpSuJ1a1WpSjKFOlGpJySkk5Saz3OCNOPP1Tts4es9NjBSclbdviWygQSaXHAAAAAAAAAAAAAAAAAAAAAAAAC3WoRnFxnGMovmpJSTXenwZcAGGazsp064y40nazefet3urPfB+76IwTWti95SzK2qU7qPVF/VVPk/dfzN24GCucVZ8NeLW5sfaJ7fq5b1LR7i2lu3FGpRl/1IuOfB8n5HxnVle2hUi4TjGcXzjKKlF+KZiGs7JtOuMuFOVrN8c0HiOfuPMfkkUW08+HTxeq1n/JG32aCBsPWNi15Ty7apTuY9j+pn8m91/MwrU9DubV4uaFWj3zg1F+EuT8imaWjmHSx6jFk9tnwldNSbxFOT4vCTk8JZbwijBmvQiU6FlqV7bx37qmqNCk1HelQhUb36yXh/CRrHVOyWa/067ww5VCqMjNLLRbO2tI32sQr16t3OToUYTcajhzlWnlp5ec8X1x7TxOm2g0rO5jGhKUqFehSuKO/wAZxhNP3JeG6/LB7NOzzHqotbp/74nbl450Hs30r6PptvFr3qsXXn41PeS/Luo0P0d0uV3dULdZ+uqRjLHVDnN+UVI6boUlGMYxWIxSjFdiSwl8i/T17zZzfV8+8Vx/lcABrcAAAAAAAAAAAAAAAAAAAAAAAAAAAAAAAABGCitRjNOMoqcXzUkmn4plwAYjrGy3TbnL9j9Hm/it37Pj2uP7PoYxS2aajp1SVbS7uE21hwqxUHNfZlzjLx4G1SGiE46z3aaarLWOnfePie7nzpFG/wDpcK+sW1arCLSlFYp05QXHcjOGYpNvj2/p4/SfX5X1zO4cdyLUYUoJ5VOlFYjBP5+bZ01KCaw1lPmnxTMZ1jZzpt1lyt40pvjv0PqpZ7eHB+aKbYZ22iW/D6hSJjrrxG3b+GB7EtE3q1e7kvdoxVGn9+fGTXhFJfiNxo8jox0cpWFurei5SipTm5TxvSlJ83jhywvI9gupXprs5+pzfWyTfx4+wACbOAAAAAAAAAAAAAAAAAAAAAAAAAAAAAAAAAAAAAAAAAAAAAAAAAAAAAAAAAAAAAAAAAAAAAAAAAAAAAAAAAAAAAAAAAAAAAAAAAAAAAP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6" name="AutoShape 13" descr="Картинки по запросу слесар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7" name="AutoShape 15" descr="Картинки по запросу слесар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8" name="AutoShape 17" descr="Картинки по запросу слесар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1600" y="4653136"/>
            <a:ext cx="6336704" cy="151216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Bookman Old Style" pitchFamily="18" charset="0"/>
              </a:rPr>
              <a:t>Ответ</a:t>
            </a:r>
          </a:p>
        </p:txBody>
      </p:sp>
      <p:pic>
        <p:nvPicPr>
          <p:cNvPr id="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661248"/>
            <a:ext cx="89133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3"/>
          <p:cNvSpPr txBox="1">
            <a:spLocks noChangeArrowheads="1"/>
          </p:cNvSpPr>
          <p:nvPr/>
        </p:nvSpPr>
        <p:spPr bwMode="auto">
          <a:xfrm>
            <a:off x="611560" y="5229200"/>
            <a:ext cx="712879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Город Велиж, Смоленской области.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Улица носит название </a:t>
            </a:r>
            <a:r>
              <a:rPr lang="ru-RU" sz="2800" b="1" dirty="0" err="1" smtClean="0">
                <a:solidFill>
                  <a:srgbClr val="C00000"/>
                </a:solidFill>
                <a:latin typeface="Bookman Old Style" pitchFamily="18" charset="0"/>
              </a:rPr>
              <a:t>Велижская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.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8229600" cy="77787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Вопрос 2</a:t>
            </a:r>
          </a:p>
        </p:txBody>
      </p:sp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689398" y="1484784"/>
            <a:ext cx="734481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В сентябре 1943 года, при значительных потерях в 332-ой Иваново-Полоцкой стрелковой дивизии </a:t>
            </a: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им. Фрунзе, </a:t>
            </a: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был освобождён город, в честь которого названа одна из улиц Иванова.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endParaRPr lang="ru-RU" sz="2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5132" name="AutoShape 12" descr="ÐÐ°ÑÑÐ¸Ð½ÐºÐ¸ Ð¿Ð¾ Ð·Ð°Ð¿ÑÐ¾ÑÑ ÑÐ¿Ð¸Ð¾Ð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4" name="AutoShape 2" descr="ÐÐ°ÑÑÐ¸Ð½ÐºÐ¸ Ð¿Ð¾ Ð·Ð°Ð¿ÑÐ¾ÑÑ ÑÐ¿Ð¸Ð¾Ð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7544" y="5085184"/>
            <a:ext cx="7272808" cy="151216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Bookman Old Style" pitchFamily="18" charset="0"/>
              </a:rPr>
              <a:t>Ответ</a:t>
            </a:r>
          </a:p>
        </p:txBody>
      </p:sp>
      <p:pic>
        <p:nvPicPr>
          <p:cNvPr id="9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661248"/>
            <a:ext cx="89133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3"/>
          <p:cNvSpPr txBox="1">
            <a:spLocks noChangeArrowheads="1"/>
          </p:cNvSpPr>
          <p:nvPr/>
        </p:nvSpPr>
        <p:spPr bwMode="auto">
          <a:xfrm>
            <a:off x="1907704" y="4653136"/>
            <a:ext cx="501545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C00000"/>
                </a:solidFill>
                <a:latin typeface="Bookman Old Style" pitchFamily="18" charset="0"/>
              </a:rPr>
              <a:t>Авиаэскадрилья</a:t>
            </a:r>
            <a:r>
              <a:rPr lang="en-US" sz="2800" b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endParaRPr lang="ru-RU" sz="2800" b="1" dirty="0" smtClean="0"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Bookman Old Style" pitchFamily="18" charset="0"/>
              </a:rPr>
              <a:t>«</a:t>
            </a:r>
            <a:r>
              <a:rPr lang="en-US" sz="2800" b="1" dirty="0" err="1" smtClean="0">
                <a:solidFill>
                  <a:srgbClr val="C00000"/>
                </a:solidFill>
                <a:latin typeface="Bookman Old Style" pitchFamily="18" charset="0"/>
              </a:rPr>
              <a:t>Нормандия</a:t>
            </a:r>
            <a:r>
              <a:rPr lang="en-US" sz="2800" b="1" dirty="0" smtClean="0">
                <a:solidFill>
                  <a:srgbClr val="C00000"/>
                </a:solidFill>
                <a:latin typeface="Bookman Old Style" pitchFamily="18" charset="0"/>
              </a:rPr>
              <a:t> – </a:t>
            </a:r>
            <a:r>
              <a:rPr lang="en-US" sz="2800" b="1" dirty="0" err="1" smtClean="0">
                <a:solidFill>
                  <a:srgbClr val="C00000"/>
                </a:solidFill>
                <a:latin typeface="Bookman Old Style" pitchFamily="18" charset="0"/>
              </a:rPr>
              <a:t>Неман</a:t>
            </a:r>
            <a:r>
              <a:rPr lang="en-US" sz="2800" b="1" dirty="0" smtClean="0">
                <a:solidFill>
                  <a:srgbClr val="C00000"/>
                </a:solidFill>
                <a:latin typeface="Bookman Old Style" pitchFamily="18" charset="0"/>
              </a:rPr>
              <a:t>»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6147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836712"/>
            <a:ext cx="8229600" cy="77787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Вопрос 3</a:t>
            </a: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611560" y="2420888"/>
            <a:ext cx="813593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В 1942 году в г.Иваново была сформирована </a:t>
            </a:r>
            <a:r>
              <a:rPr lang="ru-RU" sz="2800" b="1" dirty="0" err="1" smtClean="0">
                <a:solidFill>
                  <a:srgbClr val="002060"/>
                </a:solidFill>
                <a:latin typeface="Bookman Old Style" pitchFamily="18" charset="0"/>
              </a:rPr>
              <a:t>авиаэскадрилья</a:t>
            </a:r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. Назовите ее.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95736" y="4293096"/>
            <a:ext cx="4536504" cy="172819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Bookman Old Style" pitchFamily="18" charset="0"/>
              </a:rPr>
              <a:t>Ответ</a:t>
            </a:r>
          </a:p>
        </p:txBody>
      </p:sp>
      <p:pic>
        <p:nvPicPr>
          <p:cNvPr id="7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661248"/>
            <a:ext cx="89133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8"/>
          <p:cNvSpPr txBox="1">
            <a:spLocks noChangeArrowheads="1"/>
          </p:cNvSpPr>
          <p:nvPr/>
        </p:nvSpPr>
        <p:spPr bwMode="auto">
          <a:xfrm>
            <a:off x="1691680" y="4725144"/>
            <a:ext cx="568863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Французские летчики воевали на самолетах ЯК-1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1269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1052736"/>
            <a:ext cx="8229600" cy="77787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Вопрос 4</a:t>
            </a:r>
          </a:p>
        </p:txBody>
      </p:sp>
      <p:sp>
        <p:nvSpPr>
          <p:cNvPr id="11270" name="TextBox 5"/>
          <p:cNvSpPr txBox="1">
            <a:spLocks noChangeArrowheads="1"/>
          </p:cNvSpPr>
          <p:nvPr/>
        </p:nvSpPr>
        <p:spPr bwMode="auto">
          <a:xfrm>
            <a:off x="395536" y="2420888"/>
            <a:ext cx="835196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На каких самолетах воевали французские летчики полка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«Нормандия - Неман»?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91680" y="4437112"/>
            <a:ext cx="5616624" cy="151216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Bookman Old Style" pitchFamily="18" charset="0"/>
              </a:rPr>
              <a:t>Ответ</a:t>
            </a:r>
          </a:p>
        </p:txBody>
      </p:sp>
      <p:pic>
        <p:nvPicPr>
          <p:cNvPr id="7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661248"/>
            <a:ext cx="89133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8"/>
          <p:cNvSpPr txBox="1">
            <a:spLocks noChangeArrowheads="1"/>
          </p:cNvSpPr>
          <p:nvPr/>
        </p:nvSpPr>
        <p:spPr bwMode="auto">
          <a:xfrm>
            <a:off x="2699792" y="5085184"/>
            <a:ext cx="32861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Около 60</a:t>
            </a:r>
            <a:endParaRPr lang="ru-RU" sz="40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2293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1124744"/>
            <a:ext cx="8229600" cy="77787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Вопрос 5</a:t>
            </a:r>
          </a:p>
        </p:txBody>
      </p:sp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467544" y="2564904"/>
            <a:ext cx="82089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Сколько госпиталей было развернуто на территории Ивановской области?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483768" y="4509120"/>
            <a:ext cx="4032448" cy="151216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Bookman Old Style" pitchFamily="18" charset="0"/>
              </a:rPr>
              <a:t>Ответ</a:t>
            </a:r>
          </a:p>
        </p:txBody>
      </p:sp>
      <p:pic>
        <p:nvPicPr>
          <p:cNvPr id="7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661248"/>
            <a:ext cx="89133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3"/>
          <p:cNvSpPr txBox="1">
            <a:spLocks noChangeArrowheads="1"/>
          </p:cNvSpPr>
          <p:nvPr/>
        </p:nvSpPr>
        <p:spPr bwMode="auto">
          <a:xfrm>
            <a:off x="2987824" y="4869160"/>
            <a:ext cx="31432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ЭГ № 5036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8195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836712"/>
            <a:ext cx="8229600" cy="77787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Вопрос 6</a:t>
            </a:r>
          </a:p>
        </p:txBody>
      </p:sp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323528" y="2420888"/>
            <a:ext cx="85689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Какой военный госпиталь размещался в здании нашей школы?</a:t>
            </a:r>
            <a:r>
              <a:rPr lang="ru-RU" sz="2800" b="1" dirty="0">
                <a:solidFill>
                  <a:srgbClr val="002060"/>
                </a:solidFill>
                <a:latin typeface="Bookman Old Style" pitchFamily="18" charset="0"/>
              </a:rPr>
              <a:t> 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267744" y="4293096"/>
            <a:ext cx="4752528" cy="16561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Bookman Old Style" pitchFamily="18" charset="0"/>
              </a:rPr>
              <a:t>Ответ</a:t>
            </a:r>
          </a:p>
        </p:txBody>
      </p:sp>
      <p:pic>
        <p:nvPicPr>
          <p:cNvPr id="7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661248"/>
            <a:ext cx="89133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3"/>
          <p:cNvSpPr txBox="1">
            <a:spLocks noChangeArrowheads="1"/>
          </p:cNvSpPr>
          <p:nvPr/>
        </p:nvSpPr>
        <p:spPr bwMode="auto">
          <a:xfrm>
            <a:off x="2627784" y="5157192"/>
            <a:ext cx="38164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Здание театра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9221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548680"/>
            <a:ext cx="8229600" cy="777875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  <a:latin typeface="Bookman Old Style" pitchFamily="18" charset="0"/>
              </a:rPr>
              <a:t>Вопрос 7</a:t>
            </a:r>
          </a:p>
        </p:txBody>
      </p:sp>
      <p:sp>
        <p:nvSpPr>
          <p:cNvPr id="9222" name="TextBox 5"/>
          <p:cNvSpPr txBox="1">
            <a:spLocks noChangeArrowheads="1"/>
          </p:cNvSpPr>
          <p:nvPr/>
        </p:nvSpPr>
        <p:spPr bwMode="auto">
          <a:xfrm>
            <a:off x="809869" y="1408559"/>
            <a:ext cx="788487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В 1941 году, когда фронт подошёл вплотную к Ивановской области, на крыше одного из зданий Иванова на площади Пушкина была установлена зенитная батарея. 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Bookman Old Style" pitchFamily="18" charset="0"/>
              </a:rPr>
              <a:t>Что это было за здание?</a:t>
            </a:r>
            <a:endParaRPr lang="ru-RU" sz="2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871700" y="4927609"/>
            <a:ext cx="5328592" cy="1656184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latin typeface="Bookman Old Style" pitchFamily="18" charset="0"/>
              </a:rPr>
              <a:t>Ответ</a:t>
            </a:r>
          </a:p>
        </p:txBody>
      </p:sp>
      <p:pic>
        <p:nvPicPr>
          <p:cNvPr id="7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5661248"/>
            <a:ext cx="891334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1564</TotalTime>
  <Words>387</Words>
  <Application>Microsoft Office PowerPoint</Application>
  <PresentationFormat>Экран (4:3)</PresentationFormat>
  <Paragraphs>82</Paragraphs>
  <Slides>14</Slides>
  <Notes>0</Notes>
  <HiddenSlides>11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“Ивановская область в годы войны”</vt:lpstr>
      <vt:lpstr>Игровое поле</vt:lpstr>
      <vt:lpstr>Вопрос 1</vt:lpstr>
      <vt:lpstr>Вопрос 2</vt:lpstr>
      <vt:lpstr>Вопрос 3</vt:lpstr>
      <vt:lpstr>Вопрос 4</vt:lpstr>
      <vt:lpstr>Вопрос 5</vt:lpstr>
      <vt:lpstr>Вопрос 6</vt:lpstr>
      <vt:lpstr>Вопрос 7</vt:lpstr>
      <vt:lpstr>Вопрос 8</vt:lpstr>
      <vt:lpstr>Вопрос 9</vt:lpstr>
      <vt:lpstr>Вопрос 10</vt:lpstr>
      <vt:lpstr>Вопрос 11</vt:lpstr>
      <vt:lpstr>“Ивановская область в годы войны”</vt:lpstr>
    </vt:vector>
  </TitlesOfParts>
  <Company>ОГКОУ Вичугская школа-интернат V вида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СЮ</dc:creator>
  <cp:lastModifiedBy>User</cp:lastModifiedBy>
  <cp:revision>156</cp:revision>
  <dcterms:created xsi:type="dcterms:W3CDTF">2015-02-03T09:23:00Z</dcterms:created>
  <dcterms:modified xsi:type="dcterms:W3CDTF">2022-11-01T17:13:16Z</dcterms:modified>
</cp:coreProperties>
</file>